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2" r:id="rId5"/>
    <p:sldId id="263" r:id="rId6"/>
    <p:sldId id="259" r:id="rId7"/>
    <p:sldId id="260" r:id="rId8"/>
    <p:sldId id="261" r:id="rId9"/>
    <p:sldId id="264" r:id="rId10"/>
    <p:sldId id="265" r:id="rId11"/>
    <p:sldId id="266" r:id="rId12"/>
    <p:sldId id="267" r:id="rId13"/>
    <p:sldId id="269" r:id="rId14"/>
    <p:sldId id="270" r:id="rId15"/>
    <p:sldId id="268"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59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 Avoid Deception Is Obedience To His Instructions</a:t>
            </a:r>
            <a:endParaRPr lang="en-US" sz="2400" dirty="0"/>
          </a:p>
        </p:txBody>
      </p:sp>
      <p:sp>
        <p:nvSpPr>
          <p:cNvPr id="3" name="Text Placeholder 2"/>
          <p:cNvSpPr>
            <a:spLocks noGrp="1"/>
          </p:cNvSpPr>
          <p:nvPr>
            <p:ph type="body" sz="quarter" idx="10"/>
          </p:nvPr>
        </p:nvSpPr>
        <p:spPr/>
        <p:txBody>
          <a:bodyPr/>
          <a:lstStyle/>
          <a:p>
            <a:r>
              <a:rPr lang="en-US" dirty="0"/>
              <a:t>Pastor Mei Chin</a:t>
            </a:r>
          </a:p>
        </p:txBody>
      </p:sp>
      <p:sp>
        <p:nvSpPr>
          <p:cNvPr id="4" name="Text Placeholder 3"/>
          <p:cNvSpPr>
            <a:spLocks noGrp="1"/>
          </p:cNvSpPr>
          <p:nvPr>
            <p:ph type="body" sz="quarter" idx="12"/>
          </p:nvPr>
        </p:nvSpPr>
        <p:spPr/>
        <p:txBody>
          <a:bodyPr/>
          <a:lstStyle/>
          <a:p>
            <a:r>
              <a:rPr lang="en-US" dirty="0"/>
              <a:t>11/12/2016</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1400"/>
            <a:ext cx="9144000" cy="1052736"/>
          </a:xfrm>
        </p:spPr>
        <p:txBody>
          <a:bodyPr/>
          <a:lstStyle/>
          <a:p>
            <a:r>
              <a:rPr lang="en-US" dirty="0"/>
              <a:t>Isaiah 55:8-11</a:t>
            </a:r>
          </a:p>
        </p:txBody>
      </p:sp>
      <p:sp>
        <p:nvSpPr>
          <p:cNvPr id="3" name="Content Placeholder 2"/>
          <p:cNvSpPr>
            <a:spLocks noGrp="1"/>
          </p:cNvSpPr>
          <p:nvPr>
            <p:ph idx="1"/>
          </p:nvPr>
        </p:nvSpPr>
        <p:spPr>
          <a:xfrm>
            <a:off x="35496" y="764704"/>
            <a:ext cx="8712968" cy="5112568"/>
          </a:xfrm>
        </p:spPr>
        <p:txBody>
          <a:bodyPr>
            <a:noAutofit/>
          </a:bodyPr>
          <a:lstStyle/>
          <a:p>
            <a:pPr>
              <a:buNone/>
            </a:pPr>
            <a:r>
              <a:rPr lang="en-AU" sz="2500" b="1" baseline="30000" dirty="0"/>
              <a:t>8 </a:t>
            </a:r>
            <a:r>
              <a:rPr lang="en-AU" sz="2500" dirty="0"/>
              <a:t>“For My thoughts </a:t>
            </a:r>
            <a:r>
              <a:rPr lang="en-AU" sz="2500" i="1" dirty="0"/>
              <a:t>are</a:t>
            </a:r>
            <a:r>
              <a:rPr lang="en-AU" sz="2500" dirty="0"/>
              <a:t> not your thoughts, Nor </a:t>
            </a:r>
            <a:r>
              <a:rPr lang="en-AU" sz="2500" i="1" dirty="0"/>
              <a:t>are</a:t>
            </a:r>
            <a:r>
              <a:rPr lang="en-AU" sz="2500" dirty="0"/>
              <a:t> your ways My ways,” says the </a:t>
            </a:r>
            <a:r>
              <a:rPr lang="en-AU" sz="2500" cap="small" dirty="0"/>
              <a:t>Lord</a:t>
            </a:r>
            <a:r>
              <a:rPr lang="en-AU" sz="2500" dirty="0"/>
              <a:t>.</a:t>
            </a:r>
          </a:p>
          <a:p>
            <a:pPr>
              <a:buNone/>
            </a:pPr>
            <a:r>
              <a:rPr lang="en-AU" sz="2500" b="1" baseline="30000" dirty="0"/>
              <a:t>9 </a:t>
            </a:r>
            <a:r>
              <a:rPr lang="en-AU" sz="2500" dirty="0"/>
              <a:t>“For </a:t>
            </a:r>
            <a:r>
              <a:rPr lang="en-AU" sz="2500" i="1" dirty="0"/>
              <a:t>as</a:t>
            </a:r>
            <a:r>
              <a:rPr lang="en-AU" sz="2500" dirty="0"/>
              <a:t> the heavens are higher than the earth, So are My ways higher than your ways, And My thoughts than your thoughts.</a:t>
            </a:r>
          </a:p>
          <a:p>
            <a:pPr>
              <a:buNone/>
            </a:pPr>
            <a:r>
              <a:rPr lang="en-AU" sz="2500" b="1" baseline="30000" dirty="0"/>
              <a:t>10 </a:t>
            </a:r>
            <a:r>
              <a:rPr lang="en-AU" sz="2500" dirty="0"/>
              <a:t>“For as the rain comes down, and the snow from heaven, And do not return there, But water the earth, And make it bring forth and bud, That it may give seed to the </a:t>
            </a:r>
            <a:r>
              <a:rPr lang="en-AU" sz="2500" dirty="0" err="1"/>
              <a:t>sower</a:t>
            </a:r>
            <a:r>
              <a:rPr lang="en-AU" sz="2500" dirty="0"/>
              <a:t> And bread to the eater,</a:t>
            </a:r>
          </a:p>
          <a:p>
            <a:pPr>
              <a:buNone/>
            </a:pPr>
            <a:r>
              <a:rPr lang="en-AU" sz="2500" b="1" baseline="30000" dirty="0"/>
              <a:t>11 </a:t>
            </a:r>
            <a:r>
              <a:rPr lang="en-AU" sz="2500" dirty="0"/>
              <a:t>So shall My word be that goes forth from My mouth;</a:t>
            </a:r>
            <a:br>
              <a:rPr lang="en-AU" sz="2500" dirty="0"/>
            </a:br>
            <a:r>
              <a:rPr lang="en-AU" sz="2500" dirty="0"/>
              <a:t>It shall not return to Me void,</a:t>
            </a:r>
            <a:br>
              <a:rPr lang="en-AU" sz="2500" dirty="0"/>
            </a:br>
            <a:r>
              <a:rPr lang="en-AU" sz="2500" dirty="0"/>
              <a:t>But it shall accomplish what I please,</a:t>
            </a:r>
            <a:br>
              <a:rPr lang="en-AU" sz="2500" dirty="0"/>
            </a:br>
            <a:r>
              <a:rPr lang="en-AU" sz="2500" dirty="0"/>
              <a:t>And it shall prosper </a:t>
            </a:r>
            <a:r>
              <a:rPr lang="en-AU" sz="2500" i="1" dirty="0"/>
              <a:t>in the thing</a:t>
            </a:r>
            <a:r>
              <a:rPr lang="en-AU" sz="2500" dirty="0"/>
              <a:t> for which I sent it.</a:t>
            </a:r>
          </a:p>
        </p:txBody>
      </p:sp>
    </p:spTree>
    <p:extLst>
      <p:ext uri="{BB962C8B-B14F-4D97-AF65-F5344CB8AC3E}">
        <p14:creationId xmlns:p14="http://schemas.microsoft.com/office/powerpoint/2010/main" val="1183337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9"/>
            <a:ext cx="8712968" cy="5472608"/>
          </a:xfrm>
        </p:spPr>
        <p:txBody>
          <a:bodyPr>
            <a:normAutofit lnSpcReduction="10000"/>
          </a:bodyPr>
          <a:lstStyle/>
          <a:p>
            <a:pPr marL="0" indent="0">
              <a:buNone/>
            </a:pPr>
            <a:r>
              <a:rPr lang="en-US" sz="3600" b="1" dirty="0"/>
              <a:t>Isaiah 40:8</a:t>
            </a:r>
            <a:endParaRPr lang="en-AU" sz="3600" b="1" baseline="30000" dirty="0"/>
          </a:p>
          <a:p>
            <a:pPr marL="0" indent="0">
              <a:buNone/>
            </a:pPr>
            <a:r>
              <a:rPr lang="en-AU" b="1" baseline="30000" dirty="0"/>
              <a:t>8 </a:t>
            </a:r>
            <a:r>
              <a:rPr lang="en-AU" dirty="0"/>
              <a:t>The grass withers, the flower fades,</a:t>
            </a:r>
            <a:br>
              <a:rPr lang="en-AU" dirty="0"/>
            </a:br>
            <a:r>
              <a:rPr lang="en-AU" dirty="0"/>
              <a:t>But the word of our God stands forever.”</a:t>
            </a:r>
          </a:p>
          <a:p>
            <a:pPr marL="0" indent="0">
              <a:buNone/>
            </a:pPr>
            <a:endParaRPr lang="en-AU" dirty="0"/>
          </a:p>
          <a:p>
            <a:pPr marL="0" indent="0">
              <a:buNone/>
            </a:pPr>
            <a:r>
              <a:rPr lang="en-AU" sz="3600" b="1" dirty="0"/>
              <a:t>Psalm 138:2</a:t>
            </a:r>
          </a:p>
          <a:p>
            <a:pPr marL="0" indent="0">
              <a:buNone/>
            </a:pPr>
            <a:r>
              <a:rPr lang="en-AU" sz="3500" b="1" baseline="30000" dirty="0"/>
              <a:t>2 </a:t>
            </a:r>
            <a:r>
              <a:rPr lang="en-AU" sz="3500" dirty="0"/>
              <a:t>I will worship toward Your holy temple,</a:t>
            </a:r>
            <a:br>
              <a:rPr lang="en-AU" sz="3500" dirty="0"/>
            </a:br>
            <a:r>
              <a:rPr lang="en-AU" sz="3500" dirty="0"/>
              <a:t>And praise Your name</a:t>
            </a:r>
            <a:br>
              <a:rPr lang="en-AU" sz="3500" dirty="0"/>
            </a:br>
            <a:r>
              <a:rPr lang="en-AU" sz="3500" dirty="0"/>
              <a:t>For Your </a:t>
            </a:r>
            <a:r>
              <a:rPr lang="en-AU" sz="3500" dirty="0" err="1"/>
              <a:t>lovingkindness</a:t>
            </a:r>
            <a:r>
              <a:rPr lang="en-AU" sz="3500" dirty="0"/>
              <a:t> and Your truth;</a:t>
            </a:r>
            <a:br>
              <a:rPr lang="en-AU" sz="3500" dirty="0"/>
            </a:br>
            <a:r>
              <a:rPr lang="en-AU" sz="3500" dirty="0"/>
              <a:t>For You have magnified Your word above all Your name.</a:t>
            </a:r>
            <a:endParaRPr lang="en-US" sz="3500" b="1" dirty="0"/>
          </a:p>
        </p:txBody>
      </p:sp>
    </p:spTree>
    <p:extLst>
      <p:ext uri="{BB962C8B-B14F-4D97-AF65-F5344CB8AC3E}">
        <p14:creationId xmlns:p14="http://schemas.microsoft.com/office/powerpoint/2010/main" val="3841646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1400"/>
            <a:ext cx="9144000" cy="1052736"/>
          </a:xfrm>
        </p:spPr>
        <p:txBody>
          <a:bodyPr/>
          <a:lstStyle/>
          <a:p>
            <a:r>
              <a:rPr lang="en-AU" dirty="0"/>
              <a:t>Genesis 1:26-28</a:t>
            </a:r>
          </a:p>
        </p:txBody>
      </p:sp>
      <p:sp>
        <p:nvSpPr>
          <p:cNvPr id="3" name="Content Placeholder 2"/>
          <p:cNvSpPr>
            <a:spLocks noGrp="1"/>
          </p:cNvSpPr>
          <p:nvPr>
            <p:ph idx="1"/>
          </p:nvPr>
        </p:nvSpPr>
        <p:spPr>
          <a:xfrm>
            <a:off x="179512" y="764704"/>
            <a:ext cx="8784976" cy="5328592"/>
          </a:xfrm>
        </p:spPr>
        <p:txBody>
          <a:bodyPr>
            <a:noAutofit/>
          </a:bodyPr>
          <a:lstStyle/>
          <a:p>
            <a:pPr marL="514350" indent="-514350">
              <a:buNone/>
            </a:pPr>
            <a:r>
              <a:rPr lang="en-AU" sz="2600" b="1" baseline="30000" dirty="0"/>
              <a:t>26 </a:t>
            </a:r>
            <a:r>
              <a:rPr lang="en-AU" sz="2600" dirty="0"/>
              <a:t>Then God said, “Let Us make man in Our image, according to Our likeness; let them have dominion over the fish of the sea, over the birds of the air, and over the cattle, over all the earth and over every creeping thing that creeps on the earth.” </a:t>
            </a:r>
          </a:p>
          <a:p>
            <a:pPr marL="514350" indent="-514350">
              <a:buNone/>
            </a:pPr>
            <a:r>
              <a:rPr lang="en-AU" sz="2600" b="1" baseline="30000" dirty="0"/>
              <a:t>27 </a:t>
            </a:r>
            <a:r>
              <a:rPr lang="en-AU" sz="2600" dirty="0"/>
              <a:t>So God created man in His </a:t>
            </a:r>
            <a:r>
              <a:rPr lang="en-AU" sz="2600" i="1" dirty="0"/>
              <a:t>own</a:t>
            </a:r>
            <a:r>
              <a:rPr lang="en-AU" sz="2600" dirty="0"/>
              <a:t> image; in the image of God He created him; male and female He created them. </a:t>
            </a:r>
          </a:p>
          <a:p>
            <a:pPr marL="514350" indent="-514350">
              <a:buNone/>
            </a:pPr>
            <a:r>
              <a:rPr lang="en-AU" sz="2600" b="1" baseline="30000" dirty="0"/>
              <a:t>28 </a:t>
            </a:r>
            <a:r>
              <a:rPr lang="en-AU" sz="2600" dirty="0"/>
              <a:t>Then God blessed them, and God said to them, “Be fruitful and multiply; fill the earth and subdue it; have dominion over the fish of the sea, over the birds of the air, and over every living thing that moves on the earth.”</a:t>
            </a:r>
          </a:p>
          <a:p>
            <a:pPr marL="514350" indent="-514350">
              <a:buAutoNum type="arabicPeriod"/>
            </a:pPr>
            <a:endParaRPr lang="en-AU" sz="2400" dirty="0"/>
          </a:p>
        </p:txBody>
      </p:sp>
    </p:spTree>
    <p:extLst>
      <p:ext uri="{BB962C8B-B14F-4D97-AF65-F5344CB8AC3E}">
        <p14:creationId xmlns:p14="http://schemas.microsoft.com/office/powerpoint/2010/main" val="4259160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6024"/>
            <a:ext cx="9144000" cy="1052736"/>
          </a:xfrm>
        </p:spPr>
        <p:txBody>
          <a:bodyPr/>
          <a:lstStyle/>
          <a:p>
            <a:r>
              <a:rPr lang="en-AU" dirty="0"/>
              <a:t>Genesis 2:19-25</a:t>
            </a:r>
          </a:p>
        </p:txBody>
      </p:sp>
      <p:sp>
        <p:nvSpPr>
          <p:cNvPr id="3" name="Content Placeholder 2"/>
          <p:cNvSpPr>
            <a:spLocks noGrp="1"/>
          </p:cNvSpPr>
          <p:nvPr>
            <p:ph idx="1"/>
          </p:nvPr>
        </p:nvSpPr>
        <p:spPr>
          <a:xfrm>
            <a:off x="179512" y="764705"/>
            <a:ext cx="8964488" cy="5472607"/>
          </a:xfrm>
        </p:spPr>
        <p:txBody>
          <a:bodyPr>
            <a:normAutofit fontScale="85000" lnSpcReduction="20000"/>
          </a:bodyPr>
          <a:lstStyle/>
          <a:p>
            <a:pPr>
              <a:buNone/>
            </a:pPr>
            <a:r>
              <a:rPr lang="en-AU" b="1" baseline="30000" dirty="0"/>
              <a:t>19 </a:t>
            </a:r>
            <a:r>
              <a:rPr lang="en-AU" dirty="0"/>
              <a:t>Out of the ground the </a:t>
            </a:r>
            <a:r>
              <a:rPr lang="en-AU" cap="small" dirty="0" err="1"/>
              <a:t>Lord</a:t>
            </a:r>
            <a:r>
              <a:rPr lang="en-AU" dirty="0" err="1"/>
              <a:t>God</a:t>
            </a:r>
            <a:r>
              <a:rPr lang="en-AU" dirty="0"/>
              <a:t> formed every beast of the field and every bird of the air, and brought </a:t>
            </a:r>
            <a:r>
              <a:rPr lang="en-AU" i="1" dirty="0"/>
              <a:t>them</a:t>
            </a:r>
            <a:r>
              <a:rPr lang="en-AU" dirty="0"/>
              <a:t> to Adam to see what he would call them. And whatever Adam called each living creature, that </a:t>
            </a:r>
            <a:r>
              <a:rPr lang="en-AU" i="1" dirty="0"/>
              <a:t>was</a:t>
            </a:r>
            <a:r>
              <a:rPr lang="en-AU" dirty="0"/>
              <a:t> its name. </a:t>
            </a:r>
          </a:p>
          <a:p>
            <a:pPr>
              <a:buNone/>
            </a:pPr>
            <a:r>
              <a:rPr lang="en-AU" b="1" baseline="30000" dirty="0"/>
              <a:t>20 </a:t>
            </a:r>
            <a:r>
              <a:rPr lang="en-AU" dirty="0"/>
              <a:t>So Adam gave names to all cattle, to the birds of the air, and to every beast of the field. But for Adam there was not found a helper comparable to him.</a:t>
            </a:r>
          </a:p>
          <a:p>
            <a:pPr>
              <a:buNone/>
            </a:pPr>
            <a:r>
              <a:rPr lang="en-AU" b="1" baseline="30000" dirty="0"/>
              <a:t>21 </a:t>
            </a:r>
            <a:r>
              <a:rPr lang="en-AU" dirty="0"/>
              <a:t>And the </a:t>
            </a:r>
            <a:r>
              <a:rPr lang="en-AU" cap="small" dirty="0"/>
              <a:t>Lord</a:t>
            </a:r>
            <a:r>
              <a:rPr lang="en-AU" dirty="0"/>
              <a:t> God caused a deep sleep to fall on Adam, and he slept; and He took one of his ribs, and closed up the flesh in its place. </a:t>
            </a:r>
          </a:p>
          <a:p>
            <a:pPr>
              <a:buNone/>
            </a:pPr>
            <a:r>
              <a:rPr lang="en-AU" b="1" baseline="30000" dirty="0"/>
              <a:t>22 </a:t>
            </a:r>
            <a:r>
              <a:rPr lang="en-AU" dirty="0"/>
              <a:t>Then the rib which the </a:t>
            </a:r>
            <a:r>
              <a:rPr lang="en-AU" cap="small" dirty="0"/>
              <a:t>Lord</a:t>
            </a:r>
            <a:r>
              <a:rPr lang="en-AU" dirty="0"/>
              <a:t> God had taken from man He made into a woman, and He brought her to the 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Genesis 2:19-25 (cont.)</a:t>
            </a:r>
            <a:endParaRPr lang="en-US" dirty="0"/>
          </a:p>
        </p:txBody>
      </p:sp>
      <p:sp>
        <p:nvSpPr>
          <p:cNvPr id="3" name="Content Placeholder 2"/>
          <p:cNvSpPr>
            <a:spLocks noGrp="1"/>
          </p:cNvSpPr>
          <p:nvPr>
            <p:ph idx="1"/>
          </p:nvPr>
        </p:nvSpPr>
        <p:spPr>
          <a:xfrm>
            <a:off x="251520" y="1207293"/>
            <a:ext cx="8712968" cy="4813995"/>
          </a:xfrm>
        </p:spPr>
        <p:txBody>
          <a:bodyPr>
            <a:normAutofit/>
          </a:bodyPr>
          <a:lstStyle/>
          <a:p>
            <a:pPr>
              <a:buNone/>
            </a:pPr>
            <a:r>
              <a:rPr lang="en-AU" b="1" baseline="30000" dirty="0"/>
              <a:t>23 </a:t>
            </a:r>
            <a:r>
              <a:rPr lang="en-AU" dirty="0"/>
              <a:t>And Adam said: “This </a:t>
            </a:r>
            <a:r>
              <a:rPr lang="en-AU" i="1" dirty="0"/>
              <a:t>is</a:t>
            </a:r>
            <a:r>
              <a:rPr lang="en-AU" dirty="0"/>
              <a:t> now bone of my bones And flesh of my flesh; She shall be called Woman, Because she was taken out of Man.”</a:t>
            </a:r>
          </a:p>
          <a:p>
            <a:pPr>
              <a:buNone/>
            </a:pPr>
            <a:r>
              <a:rPr lang="en-AU" b="1" baseline="30000" dirty="0"/>
              <a:t>24 </a:t>
            </a:r>
            <a:r>
              <a:rPr lang="en-AU" dirty="0"/>
              <a:t>Therefore a man shall leave his father and mother and be joined to his wife, and they shall become one flesh.</a:t>
            </a:r>
          </a:p>
          <a:p>
            <a:pPr>
              <a:buNone/>
            </a:pPr>
            <a:r>
              <a:rPr lang="en-AU" b="1" baseline="30000" dirty="0"/>
              <a:t>25 </a:t>
            </a:r>
            <a:r>
              <a:rPr lang="en-AU" dirty="0"/>
              <a:t>And they were both naked, the man and his wife, and were not ashamed.</a:t>
            </a:r>
          </a:p>
          <a:p>
            <a:pPr>
              <a:buNone/>
            </a:pPr>
            <a:endParaRPr lang="en-AU" dirty="0"/>
          </a:p>
        </p:txBody>
      </p:sp>
    </p:spTree>
    <p:extLst>
      <p:ext uri="{BB962C8B-B14F-4D97-AF65-F5344CB8AC3E}">
        <p14:creationId xmlns:p14="http://schemas.microsoft.com/office/powerpoint/2010/main" val="2092421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332657"/>
            <a:ext cx="8712968" cy="5400600"/>
          </a:xfrm>
        </p:spPr>
        <p:txBody>
          <a:bodyPr>
            <a:normAutofit lnSpcReduction="10000"/>
          </a:bodyPr>
          <a:lstStyle/>
          <a:p>
            <a:pPr>
              <a:buNone/>
            </a:pPr>
            <a:r>
              <a:rPr lang="en-US" sz="3600" b="1" dirty="0"/>
              <a:t>1 Peter 1:25</a:t>
            </a:r>
          </a:p>
          <a:p>
            <a:pPr>
              <a:buNone/>
            </a:pPr>
            <a:r>
              <a:rPr lang="en-AU" b="1" baseline="30000" dirty="0"/>
              <a:t>25 </a:t>
            </a:r>
            <a:r>
              <a:rPr lang="en-AU" dirty="0"/>
              <a:t>But the word of the </a:t>
            </a:r>
            <a:r>
              <a:rPr lang="en-AU" cap="small" dirty="0"/>
              <a:t>Lord</a:t>
            </a:r>
            <a:r>
              <a:rPr lang="en-AU" dirty="0"/>
              <a:t> endures forever.”Now this is the word which by the gospel was preached to you.</a:t>
            </a:r>
          </a:p>
          <a:p>
            <a:pPr marL="514350" indent="-514350">
              <a:buNone/>
            </a:pPr>
            <a:endParaRPr lang="en-US" sz="3600" b="1" dirty="0"/>
          </a:p>
          <a:p>
            <a:pPr marL="514350" indent="-514350">
              <a:buNone/>
            </a:pPr>
            <a:r>
              <a:rPr lang="en-US" sz="3600" b="1" dirty="0"/>
              <a:t>Acts 3:21</a:t>
            </a:r>
          </a:p>
          <a:p>
            <a:pPr marL="0" indent="0">
              <a:buNone/>
            </a:pPr>
            <a:r>
              <a:rPr lang="en-AU" b="1" baseline="30000" dirty="0"/>
              <a:t>21</a:t>
            </a:r>
            <a:r>
              <a:rPr lang="en-AU" baseline="30000" dirty="0"/>
              <a:t> </a:t>
            </a:r>
            <a:r>
              <a:rPr lang="en-AU" dirty="0"/>
              <a:t> "whom heaven must receive until the times of restoration of all things, which God has spoken by the mouth of all His holy prophets since the world began.</a:t>
            </a:r>
          </a:p>
        </p:txBody>
      </p:sp>
    </p:spTree>
    <p:extLst>
      <p:ext uri="{BB962C8B-B14F-4D97-AF65-F5344CB8AC3E}">
        <p14:creationId xmlns:p14="http://schemas.microsoft.com/office/powerpoint/2010/main" val="344062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332657"/>
            <a:ext cx="8712968" cy="5400600"/>
          </a:xfrm>
        </p:spPr>
        <p:txBody>
          <a:bodyPr>
            <a:normAutofit/>
          </a:bodyPr>
          <a:lstStyle/>
          <a:p>
            <a:pPr marL="571500" indent="-514350">
              <a:buNone/>
            </a:pPr>
            <a:r>
              <a:rPr lang="en-US" sz="3600" dirty="0"/>
              <a:t>Times of Restoration began in Book of Acts.</a:t>
            </a:r>
          </a:p>
          <a:p>
            <a:pPr marL="571500" indent="-514350">
              <a:buNone/>
            </a:pPr>
            <a:endParaRPr lang="en-US" sz="3600" dirty="0"/>
          </a:p>
          <a:p>
            <a:pPr marL="571500" indent="-514350">
              <a:buNone/>
            </a:pPr>
            <a:r>
              <a:rPr lang="en-US" sz="3600" dirty="0"/>
              <a:t>Now is still the Times of Restoration – believe it!</a:t>
            </a:r>
          </a:p>
          <a:p>
            <a:pPr marL="571500" indent="-514350">
              <a:buNone/>
            </a:pPr>
            <a:endParaRPr lang="en-US" sz="3600" dirty="0"/>
          </a:p>
          <a:p>
            <a:pPr marL="571500" indent="-514350">
              <a:buNone/>
            </a:pPr>
            <a:r>
              <a:rPr lang="en-US" sz="3600" dirty="0"/>
              <a:t>Believe what He said</a:t>
            </a:r>
          </a:p>
        </p:txBody>
      </p:sp>
    </p:spTree>
    <p:extLst>
      <p:ext uri="{BB962C8B-B14F-4D97-AF65-F5344CB8AC3E}">
        <p14:creationId xmlns:p14="http://schemas.microsoft.com/office/powerpoint/2010/main" val="3838857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8"/>
            <a:ext cx="8712968" cy="5832647"/>
          </a:xfrm>
        </p:spPr>
        <p:txBody>
          <a:bodyPr>
            <a:normAutofit lnSpcReduction="10000"/>
          </a:bodyPr>
          <a:lstStyle/>
          <a:p>
            <a:pPr>
              <a:buNone/>
            </a:pPr>
            <a:r>
              <a:rPr lang="en-AU" sz="2800" u="sng" dirty="0"/>
              <a:t>In the vaster </a:t>
            </a:r>
            <a:r>
              <a:rPr lang="en-AU" sz="2800" dirty="0"/>
              <a:t>(extensive, broad, boundless, limitless, immeasurable, infinite, immense = of very great) </a:t>
            </a:r>
            <a:r>
              <a:rPr lang="en-AU" sz="2800" u="sng" dirty="0"/>
              <a:t>purposes of God</a:t>
            </a:r>
            <a:r>
              <a:rPr lang="en-AU" sz="2800" dirty="0"/>
              <a:t>, the Bible reveals that God is </a:t>
            </a:r>
          </a:p>
          <a:p>
            <a:pPr>
              <a:buNone/>
            </a:pPr>
            <a:r>
              <a:rPr lang="en-AU" sz="2800" dirty="0"/>
              <a:t>            a covenant - making</a:t>
            </a:r>
          </a:p>
          <a:p>
            <a:pPr>
              <a:buNone/>
            </a:pPr>
            <a:r>
              <a:rPr lang="en-AU" sz="2800" dirty="0"/>
              <a:t>    and a covenant - keeping  God.</a:t>
            </a:r>
          </a:p>
          <a:p>
            <a:pPr>
              <a:buNone/>
            </a:pPr>
            <a:endParaRPr lang="en-AU" sz="2800" dirty="0"/>
          </a:p>
          <a:p>
            <a:pPr>
              <a:buNone/>
            </a:pPr>
            <a:r>
              <a:rPr lang="en-AU" sz="2800" dirty="0"/>
              <a:t>The Bible as a whole, points to there being a sinless offspring yet to come.</a:t>
            </a:r>
          </a:p>
          <a:p>
            <a:pPr>
              <a:buNone/>
            </a:pPr>
            <a:endParaRPr lang="en-AU" sz="2800" dirty="0"/>
          </a:p>
          <a:p>
            <a:pPr>
              <a:buNone/>
            </a:pPr>
            <a:r>
              <a:rPr lang="en-AU" sz="2800" dirty="0"/>
              <a:t>The reason for this are founded in the revelation and understanding of </a:t>
            </a:r>
            <a:r>
              <a:rPr lang="en-AU" sz="2800" u="sng" dirty="0"/>
              <a:t>God’s original intention in the creation of man.</a:t>
            </a:r>
          </a:p>
        </p:txBody>
      </p:sp>
      <p:sp>
        <p:nvSpPr>
          <p:cNvPr id="4" name="Oval 3"/>
          <p:cNvSpPr/>
          <p:nvPr/>
        </p:nvSpPr>
        <p:spPr>
          <a:xfrm>
            <a:off x="1331640" y="332656"/>
            <a:ext cx="1224136" cy="3600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p:cNvSpPr/>
          <p:nvPr/>
        </p:nvSpPr>
        <p:spPr>
          <a:xfrm>
            <a:off x="611560" y="3717032"/>
            <a:ext cx="4968552" cy="4320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332657"/>
            <a:ext cx="8712968" cy="5400600"/>
          </a:xfrm>
        </p:spPr>
        <p:txBody>
          <a:bodyPr/>
          <a:lstStyle/>
          <a:p>
            <a:pPr marL="514350" indent="-514350">
              <a:buAutoNum type="arabicPeriod"/>
            </a:pPr>
            <a:r>
              <a:rPr lang="en-AU" dirty="0"/>
              <a:t>A Sinless Marriage</a:t>
            </a:r>
          </a:p>
          <a:p>
            <a:pPr marL="514350" indent="-514350">
              <a:buAutoNum type="arabicPeriod"/>
            </a:pPr>
            <a:r>
              <a:rPr lang="en-AU" dirty="0"/>
              <a:t>A Sinless Bridegroom                        (Adam – bridegroom)</a:t>
            </a:r>
          </a:p>
          <a:p>
            <a:pPr marL="514350" indent="-514350">
              <a:buAutoNum type="arabicPeriod"/>
            </a:pPr>
            <a:r>
              <a:rPr lang="en-AU" dirty="0"/>
              <a:t>A Sinless Bride                                         (Mrs Adam – bride)</a:t>
            </a:r>
          </a:p>
          <a:p>
            <a:pPr marL="514350" indent="-514350">
              <a:buAutoNum type="arabicPeriod"/>
            </a:pPr>
            <a:r>
              <a:rPr lang="en-AU" dirty="0"/>
              <a:t>A Sinless Offspring                             (sinless human race of family – </a:t>
            </a:r>
            <a:r>
              <a:rPr lang="en-AU" dirty="0" err="1"/>
              <a:t>Manchild</a:t>
            </a:r>
            <a:r>
              <a:rPr lang="en-AU" dirty="0"/>
              <a:t> company)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9"/>
            <a:ext cx="8712968" cy="5472608"/>
          </a:xfrm>
        </p:spPr>
        <p:txBody>
          <a:bodyPr>
            <a:normAutofit/>
          </a:bodyPr>
          <a:lstStyle/>
          <a:p>
            <a:pPr>
              <a:buNone/>
            </a:pPr>
            <a:r>
              <a:rPr lang="en-AU" dirty="0"/>
              <a:t>To understand God’s vaster purposes,</a:t>
            </a:r>
          </a:p>
          <a:p>
            <a:pPr>
              <a:buNone/>
            </a:pPr>
            <a:r>
              <a:rPr lang="en-AU" dirty="0"/>
              <a:t>We have to go back to God’s original purpose in the Garden of Eden.</a:t>
            </a:r>
          </a:p>
          <a:p>
            <a:pPr>
              <a:buNone/>
            </a:pPr>
            <a:r>
              <a:rPr lang="en-AU" dirty="0"/>
              <a:t>We have to go back </a:t>
            </a:r>
          </a:p>
          <a:p>
            <a:pPr>
              <a:buNone/>
            </a:pPr>
            <a:r>
              <a:rPr lang="en-AU" dirty="0"/>
              <a:t>        to the creation of Man and Woman,</a:t>
            </a:r>
          </a:p>
          <a:p>
            <a:pPr>
              <a:buNone/>
            </a:pPr>
            <a:r>
              <a:rPr lang="en-AU" dirty="0"/>
              <a:t>     and the COVENANT He made with them there.</a:t>
            </a:r>
          </a:p>
          <a:p>
            <a:pPr>
              <a:buNone/>
            </a:pPr>
            <a:r>
              <a:rPr lang="en-AU" dirty="0"/>
              <a:t>It begins with the 1</a:t>
            </a:r>
            <a:r>
              <a:rPr lang="en-AU" baseline="30000" dirty="0"/>
              <a:t>st</a:t>
            </a:r>
            <a:r>
              <a:rPr lang="en-AU" dirty="0"/>
              <a:t> Man and the 1</a:t>
            </a:r>
            <a:r>
              <a:rPr lang="en-AU" baseline="30000" dirty="0"/>
              <a:t>st</a:t>
            </a:r>
            <a:r>
              <a:rPr lang="en-AU" dirty="0"/>
              <a:t> Woman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1400"/>
            <a:ext cx="9144000" cy="1052736"/>
          </a:xfrm>
        </p:spPr>
        <p:txBody>
          <a:bodyPr/>
          <a:lstStyle/>
          <a:p>
            <a:pPr marL="514350" indent="-514350"/>
            <a:r>
              <a:rPr lang="en-AU" dirty="0"/>
              <a:t>1. Genesis 1:26-28</a:t>
            </a:r>
            <a:endParaRPr lang="en-AU" baseline="30000" dirty="0"/>
          </a:p>
        </p:txBody>
      </p:sp>
      <p:sp>
        <p:nvSpPr>
          <p:cNvPr id="3" name="Content Placeholder 2"/>
          <p:cNvSpPr>
            <a:spLocks noGrp="1"/>
          </p:cNvSpPr>
          <p:nvPr>
            <p:ph idx="1"/>
          </p:nvPr>
        </p:nvSpPr>
        <p:spPr>
          <a:xfrm>
            <a:off x="179512" y="764704"/>
            <a:ext cx="8712968" cy="5400599"/>
          </a:xfrm>
        </p:spPr>
        <p:txBody>
          <a:bodyPr>
            <a:normAutofit fontScale="85000" lnSpcReduction="20000"/>
          </a:bodyPr>
          <a:lstStyle/>
          <a:p>
            <a:pPr marL="514350" indent="-514350">
              <a:buNone/>
            </a:pPr>
            <a:r>
              <a:rPr lang="en-AU" b="1" baseline="30000" dirty="0"/>
              <a:t>26 </a:t>
            </a:r>
            <a:r>
              <a:rPr lang="en-AU" dirty="0"/>
              <a:t>Then God said, “Let Us make man in Our image, according to Our likeness; let them have dominion over the fish of the sea, over the birds of the air, and over the cattle, over all the earth and over every creeping thing that creeps on the earth.” </a:t>
            </a:r>
          </a:p>
          <a:p>
            <a:pPr marL="514350" indent="-514350">
              <a:buNone/>
            </a:pPr>
            <a:r>
              <a:rPr lang="en-AU" b="1" baseline="30000" dirty="0"/>
              <a:t>27 </a:t>
            </a:r>
            <a:r>
              <a:rPr lang="en-AU" dirty="0"/>
              <a:t>So God created man in His </a:t>
            </a:r>
            <a:r>
              <a:rPr lang="en-AU" i="1" dirty="0"/>
              <a:t>own</a:t>
            </a:r>
            <a:r>
              <a:rPr lang="en-AU" dirty="0"/>
              <a:t> image; in the image of God He created him; male and female He created them. </a:t>
            </a:r>
          </a:p>
          <a:p>
            <a:pPr marL="514350" indent="-514350">
              <a:buNone/>
            </a:pPr>
            <a:r>
              <a:rPr lang="en-AU" b="1" baseline="30000" dirty="0"/>
              <a:t>28 </a:t>
            </a:r>
            <a:r>
              <a:rPr lang="en-AU" dirty="0"/>
              <a:t>Then God blessed them, and God said to them, “Be fruitful and multiply; fill the earth and subdue it; have dominion over the fish of the sea, over the birds of the air, and over every living thing that moves on the earth.”</a:t>
            </a:r>
          </a:p>
          <a:p>
            <a:pPr>
              <a:buNone/>
            </a:pPr>
            <a:endParaRPr lang="en-A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6024"/>
            <a:ext cx="9144000" cy="1052736"/>
          </a:xfrm>
        </p:spPr>
        <p:txBody>
          <a:bodyPr/>
          <a:lstStyle/>
          <a:p>
            <a:r>
              <a:rPr lang="en-AU" dirty="0"/>
              <a:t>Genesis 2:19-25</a:t>
            </a:r>
          </a:p>
        </p:txBody>
      </p:sp>
      <p:sp>
        <p:nvSpPr>
          <p:cNvPr id="3" name="Content Placeholder 2"/>
          <p:cNvSpPr>
            <a:spLocks noGrp="1"/>
          </p:cNvSpPr>
          <p:nvPr>
            <p:ph idx="1"/>
          </p:nvPr>
        </p:nvSpPr>
        <p:spPr>
          <a:xfrm>
            <a:off x="179512" y="764705"/>
            <a:ext cx="8964488" cy="5472607"/>
          </a:xfrm>
        </p:spPr>
        <p:txBody>
          <a:bodyPr>
            <a:normAutofit fontScale="85000" lnSpcReduction="20000"/>
          </a:bodyPr>
          <a:lstStyle/>
          <a:p>
            <a:pPr>
              <a:buNone/>
            </a:pPr>
            <a:r>
              <a:rPr lang="en-AU" b="1" baseline="30000" dirty="0"/>
              <a:t>19 </a:t>
            </a:r>
            <a:r>
              <a:rPr lang="en-AU" dirty="0"/>
              <a:t>Out of the ground the </a:t>
            </a:r>
            <a:r>
              <a:rPr lang="en-AU" cap="small" dirty="0" err="1"/>
              <a:t>Lord</a:t>
            </a:r>
            <a:r>
              <a:rPr lang="en-AU" dirty="0" err="1"/>
              <a:t>God</a:t>
            </a:r>
            <a:r>
              <a:rPr lang="en-AU" dirty="0"/>
              <a:t> formed every beast of the field and every bird of the air, and brought </a:t>
            </a:r>
            <a:r>
              <a:rPr lang="en-AU" i="1" dirty="0"/>
              <a:t>them</a:t>
            </a:r>
            <a:r>
              <a:rPr lang="en-AU" dirty="0"/>
              <a:t> to Adam to see what he would call them. And whatever Adam called each living creature, that </a:t>
            </a:r>
            <a:r>
              <a:rPr lang="en-AU" i="1" dirty="0"/>
              <a:t>was</a:t>
            </a:r>
            <a:r>
              <a:rPr lang="en-AU" dirty="0"/>
              <a:t> its name. </a:t>
            </a:r>
          </a:p>
          <a:p>
            <a:pPr>
              <a:buNone/>
            </a:pPr>
            <a:r>
              <a:rPr lang="en-AU" b="1" baseline="30000" dirty="0"/>
              <a:t>20 </a:t>
            </a:r>
            <a:r>
              <a:rPr lang="en-AU" dirty="0"/>
              <a:t>So Adam gave names to all cattle, to the birds of the air, and to every beast of the field. But for Adam there was not found a helper comparable to him.</a:t>
            </a:r>
          </a:p>
          <a:p>
            <a:pPr>
              <a:buNone/>
            </a:pPr>
            <a:r>
              <a:rPr lang="en-AU" b="1" baseline="30000" dirty="0"/>
              <a:t>21 </a:t>
            </a:r>
            <a:r>
              <a:rPr lang="en-AU" dirty="0"/>
              <a:t>And the </a:t>
            </a:r>
            <a:r>
              <a:rPr lang="en-AU" cap="small" dirty="0"/>
              <a:t>Lord</a:t>
            </a:r>
            <a:r>
              <a:rPr lang="en-AU" dirty="0"/>
              <a:t> God caused a deep sleep to fall on Adam, and he slept; and He took one of his ribs, and closed up the flesh in its place. </a:t>
            </a:r>
          </a:p>
          <a:p>
            <a:pPr>
              <a:buNone/>
            </a:pPr>
            <a:r>
              <a:rPr lang="en-AU" b="1" baseline="30000" dirty="0"/>
              <a:t>22 </a:t>
            </a:r>
            <a:r>
              <a:rPr lang="en-AU" dirty="0"/>
              <a:t>Then the rib which the </a:t>
            </a:r>
            <a:r>
              <a:rPr lang="en-AU" cap="small" dirty="0"/>
              <a:t>Lord</a:t>
            </a:r>
            <a:r>
              <a:rPr lang="en-AU" dirty="0"/>
              <a:t> God had taken from man He made into a woman, and He brought her to the man.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Genesis 2:19-25 (cont.)</a:t>
            </a:r>
            <a:endParaRPr lang="en-US" dirty="0"/>
          </a:p>
        </p:txBody>
      </p:sp>
      <p:sp>
        <p:nvSpPr>
          <p:cNvPr id="3" name="Content Placeholder 2"/>
          <p:cNvSpPr>
            <a:spLocks noGrp="1"/>
          </p:cNvSpPr>
          <p:nvPr>
            <p:ph idx="1"/>
          </p:nvPr>
        </p:nvSpPr>
        <p:spPr>
          <a:xfrm>
            <a:off x="251520" y="1207293"/>
            <a:ext cx="8712968" cy="4813995"/>
          </a:xfrm>
        </p:spPr>
        <p:txBody>
          <a:bodyPr>
            <a:normAutofit/>
          </a:bodyPr>
          <a:lstStyle/>
          <a:p>
            <a:pPr>
              <a:buNone/>
            </a:pPr>
            <a:r>
              <a:rPr lang="en-AU" b="1" baseline="30000" dirty="0"/>
              <a:t>23 </a:t>
            </a:r>
            <a:r>
              <a:rPr lang="en-AU" dirty="0"/>
              <a:t>And Adam said: “This </a:t>
            </a:r>
            <a:r>
              <a:rPr lang="en-AU" i="1" dirty="0"/>
              <a:t>is</a:t>
            </a:r>
            <a:r>
              <a:rPr lang="en-AU" dirty="0"/>
              <a:t> now bone of my bones And flesh of my flesh; She shall be called Woman, Because she was taken out of Man.”</a:t>
            </a:r>
          </a:p>
          <a:p>
            <a:pPr>
              <a:buNone/>
            </a:pPr>
            <a:r>
              <a:rPr lang="en-AU" b="1" baseline="30000" dirty="0"/>
              <a:t>24 </a:t>
            </a:r>
            <a:r>
              <a:rPr lang="en-AU" dirty="0"/>
              <a:t>Therefore a man shall leave his father and mother and be joined to his wife, and they shall become one flesh.</a:t>
            </a:r>
          </a:p>
          <a:p>
            <a:pPr>
              <a:buNone/>
            </a:pPr>
            <a:r>
              <a:rPr lang="en-AU" b="1" baseline="30000" dirty="0"/>
              <a:t>25 </a:t>
            </a:r>
            <a:r>
              <a:rPr lang="en-AU" dirty="0"/>
              <a:t>And they were both naked, the man and his wife, and were not ashamed.</a:t>
            </a:r>
          </a:p>
          <a:p>
            <a:pPr>
              <a:buNone/>
            </a:pPr>
            <a:endParaRPr lang="en-AU" dirty="0"/>
          </a:p>
        </p:txBody>
      </p:sp>
    </p:spTree>
    <p:extLst>
      <p:ext uri="{BB962C8B-B14F-4D97-AF65-F5344CB8AC3E}">
        <p14:creationId xmlns:p14="http://schemas.microsoft.com/office/powerpoint/2010/main" val="2092421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332657"/>
            <a:ext cx="8712968" cy="5400600"/>
          </a:xfrm>
        </p:spPr>
        <p:txBody>
          <a:bodyPr/>
          <a:lstStyle/>
          <a:p>
            <a:r>
              <a:rPr lang="en-AU" dirty="0"/>
              <a:t>When Adam was created, he was a type of Christ</a:t>
            </a:r>
          </a:p>
          <a:p>
            <a:r>
              <a:rPr lang="en-AU" dirty="0"/>
              <a:t>Paul says that he was the figure (</a:t>
            </a:r>
            <a:r>
              <a:rPr lang="en-AU" dirty="0" err="1"/>
              <a:t>greek</a:t>
            </a:r>
            <a:r>
              <a:rPr lang="en-AU" dirty="0"/>
              <a:t> – “</a:t>
            </a:r>
            <a:r>
              <a:rPr lang="en-AU" dirty="0" err="1"/>
              <a:t>tupos</a:t>
            </a:r>
            <a:r>
              <a:rPr lang="en-AU" dirty="0"/>
              <a:t>”) of Him who was to come</a:t>
            </a:r>
          </a:p>
          <a:p>
            <a:r>
              <a:rPr lang="en-AU" dirty="0"/>
              <a:t>Rom 5:14, 1 </a:t>
            </a:r>
            <a:r>
              <a:rPr lang="en-AU" dirty="0" err="1"/>
              <a:t>Cor</a:t>
            </a:r>
            <a:r>
              <a:rPr lang="en-AU" dirty="0"/>
              <a:t> 15:45-46, with Gen 2:19-25, Eph 5L23-32)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8"/>
            <a:ext cx="8712968" cy="5904655"/>
          </a:xfrm>
        </p:spPr>
        <p:txBody>
          <a:bodyPr>
            <a:normAutofit lnSpcReduction="10000"/>
          </a:bodyPr>
          <a:lstStyle/>
          <a:p>
            <a:r>
              <a:rPr lang="en-AU" dirty="0"/>
              <a:t>Eve (the name given by Adam to her after the fall), is a type of the Church , the bride.</a:t>
            </a:r>
          </a:p>
          <a:p>
            <a:r>
              <a:rPr lang="en-AU" dirty="0"/>
              <a:t>She was taken from Adam’s opened side, in that ‘deep sleep’ and God builded her into a woman, a suitable bride and helpmeet for Adam.</a:t>
            </a:r>
          </a:p>
          <a:p>
            <a:r>
              <a:rPr lang="en-AU" dirty="0"/>
              <a:t>She was bone of his bone,</a:t>
            </a:r>
          </a:p>
          <a:p>
            <a:pPr>
              <a:buNone/>
            </a:pPr>
            <a:r>
              <a:rPr lang="en-AU" dirty="0"/>
              <a:t>                    flesh of his flesh.</a:t>
            </a:r>
          </a:p>
          <a:p>
            <a:r>
              <a:rPr lang="en-AU" dirty="0"/>
              <a:t>She was the 1</a:t>
            </a:r>
            <a:r>
              <a:rPr lang="en-AU" baseline="30000" dirty="0"/>
              <a:t>st</a:t>
            </a:r>
            <a:r>
              <a:rPr lang="en-AU" dirty="0"/>
              <a:t> virgin created by God for this marriage. The 1</a:t>
            </a:r>
            <a:r>
              <a:rPr lang="en-AU" baseline="30000" dirty="0"/>
              <a:t>st</a:t>
            </a:r>
            <a:r>
              <a:rPr lang="en-AU" dirty="0"/>
              <a:t> marriage was sinless, pure, holy and perfect</a:t>
            </a:r>
          </a:p>
        </p:txBody>
      </p:sp>
      <p:sp>
        <p:nvSpPr>
          <p:cNvPr id="4" name="Rectangle 3"/>
          <p:cNvSpPr/>
          <p:nvPr/>
        </p:nvSpPr>
        <p:spPr>
          <a:xfrm>
            <a:off x="539552" y="260648"/>
            <a:ext cx="936104" cy="504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Oval 4"/>
          <p:cNvSpPr/>
          <p:nvPr/>
        </p:nvSpPr>
        <p:spPr>
          <a:xfrm>
            <a:off x="7452320" y="5085184"/>
            <a:ext cx="1368152" cy="43204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Oval 5"/>
          <p:cNvSpPr/>
          <p:nvPr/>
        </p:nvSpPr>
        <p:spPr>
          <a:xfrm>
            <a:off x="539552" y="5517232"/>
            <a:ext cx="1152128"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Oval 6"/>
          <p:cNvSpPr/>
          <p:nvPr/>
        </p:nvSpPr>
        <p:spPr>
          <a:xfrm>
            <a:off x="1691680" y="5517232"/>
            <a:ext cx="1008112" cy="43204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Oval 8"/>
          <p:cNvSpPr/>
          <p:nvPr/>
        </p:nvSpPr>
        <p:spPr>
          <a:xfrm>
            <a:off x="3563888" y="5445224"/>
            <a:ext cx="1656184" cy="6480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Oval 9"/>
          <p:cNvSpPr/>
          <p:nvPr/>
        </p:nvSpPr>
        <p:spPr>
          <a:xfrm>
            <a:off x="3059832" y="4581128"/>
            <a:ext cx="1800200" cy="57606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2 </a:t>
            </a:r>
            <a:r>
              <a:rPr lang="en-AU" dirty="0" err="1"/>
              <a:t>Cor</a:t>
            </a:r>
            <a:r>
              <a:rPr lang="en-AU" dirty="0"/>
              <a:t> 11:1-3</a:t>
            </a:r>
          </a:p>
        </p:txBody>
      </p:sp>
      <p:sp>
        <p:nvSpPr>
          <p:cNvPr id="3" name="Content Placeholder 2"/>
          <p:cNvSpPr>
            <a:spLocks noGrp="1"/>
          </p:cNvSpPr>
          <p:nvPr>
            <p:ph idx="1"/>
          </p:nvPr>
        </p:nvSpPr>
        <p:spPr>
          <a:xfrm>
            <a:off x="251520" y="1052737"/>
            <a:ext cx="8712968" cy="5040560"/>
          </a:xfrm>
        </p:spPr>
        <p:txBody>
          <a:bodyPr>
            <a:normAutofit lnSpcReduction="10000"/>
          </a:bodyPr>
          <a:lstStyle/>
          <a:p>
            <a:pPr>
              <a:buNone/>
            </a:pPr>
            <a:r>
              <a:rPr lang="en-AU" b="1" baseline="30000" dirty="0"/>
              <a:t>1</a:t>
            </a:r>
            <a:r>
              <a:rPr lang="en-AU" dirty="0"/>
              <a:t>Oh, that you would bear with me in a little folly—and indeed you do bear with me.</a:t>
            </a:r>
          </a:p>
          <a:p>
            <a:pPr>
              <a:buNone/>
            </a:pPr>
            <a:r>
              <a:rPr lang="en-AU" b="1" baseline="30000" dirty="0"/>
              <a:t>2 </a:t>
            </a:r>
            <a:r>
              <a:rPr lang="en-AU" dirty="0"/>
              <a:t>For I am jealous for you with godly jealousy. For I have betrothed you to one husband, that I may present </a:t>
            </a:r>
            <a:r>
              <a:rPr lang="en-AU" i="1" dirty="0"/>
              <a:t>you as</a:t>
            </a:r>
            <a:r>
              <a:rPr lang="en-AU" dirty="0"/>
              <a:t> a chaste virgin to Christ. </a:t>
            </a:r>
          </a:p>
          <a:p>
            <a:pPr>
              <a:buNone/>
            </a:pPr>
            <a:r>
              <a:rPr lang="en-AU" b="1" baseline="30000" dirty="0"/>
              <a:t>3 </a:t>
            </a:r>
            <a:r>
              <a:rPr lang="en-AU" dirty="0"/>
              <a:t>But I fear, lest somehow, as the serpent deceived Eve by his craftiness, so your minds may be corrupted from the simplicity that is in Christ.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404665"/>
            <a:ext cx="8712968" cy="5328592"/>
          </a:xfrm>
        </p:spPr>
        <p:txBody>
          <a:bodyPr/>
          <a:lstStyle/>
          <a:p>
            <a:r>
              <a:rPr lang="en-AU" dirty="0"/>
              <a:t>The bride was in the husband, Adam, even as the bride is in the bridegroom </a:t>
            </a:r>
          </a:p>
          <a:p>
            <a:r>
              <a:rPr lang="en-AU" dirty="0"/>
              <a:t>John 3:29 He who has the bride is the bridegroom; but the friend of the bridegroom, who stands and hears him, rejoices greatly because of the bridegroom’s voice. Therefore this joy of mine is fulfilled.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9"/>
            <a:ext cx="8712968" cy="5472608"/>
          </a:xfrm>
        </p:spPr>
        <p:txBody>
          <a:bodyPr/>
          <a:lstStyle/>
          <a:p>
            <a:r>
              <a:rPr lang="en-AU" dirty="0"/>
              <a:t>She was made of the same nature,</a:t>
            </a:r>
          </a:p>
          <a:p>
            <a:pPr>
              <a:buNone/>
            </a:pPr>
            <a:r>
              <a:rPr lang="en-AU" dirty="0"/>
              <a:t>                                                    likeness and</a:t>
            </a:r>
          </a:p>
          <a:p>
            <a:pPr>
              <a:buNone/>
            </a:pPr>
            <a:r>
              <a:rPr lang="en-AU" dirty="0"/>
              <a:t>                                                    substance as Adam.</a:t>
            </a:r>
          </a:p>
          <a:p>
            <a:r>
              <a:rPr lang="en-AU" dirty="0"/>
              <a:t>She was of Adam’s body, a rib, yet built into a bride. These 2 became one flesh in holy matrimony, joined together by the Lord God, and this took place at the close of the 6</a:t>
            </a:r>
            <a:r>
              <a:rPr lang="en-AU" baseline="30000" dirty="0"/>
              <a:t>th</a:t>
            </a:r>
            <a:r>
              <a:rPr lang="en-AU" dirty="0"/>
              <a:t> day of the “week of creation”.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16632"/>
            <a:ext cx="8712968" cy="5904655"/>
          </a:xfrm>
        </p:spPr>
        <p:txBody>
          <a:bodyPr>
            <a:normAutofit fontScale="92500" lnSpcReduction="20000"/>
          </a:bodyPr>
          <a:lstStyle/>
          <a:p>
            <a:r>
              <a:rPr lang="en-AU" dirty="0"/>
              <a:t>The woman was made for man,</a:t>
            </a:r>
          </a:p>
          <a:p>
            <a:pPr>
              <a:buNone/>
            </a:pPr>
            <a:r>
              <a:rPr lang="en-AU" dirty="0"/>
              <a:t>                           a partner for him.</a:t>
            </a:r>
          </a:p>
          <a:p>
            <a:pPr>
              <a:buNone/>
            </a:pPr>
            <a:r>
              <a:rPr lang="en-AU" dirty="0"/>
              <a:t>* The woman is the glory of man</a:t>
            </a:r>
          </a:p>
          <a:p>
            <a:pPr>
              <a:buNone/>
            </a:pPr>
            <a:r>
              <a:rPr lang="en-AU" dirty="0"/>
              <a:t>  (1 </a:t>
            </a:r>
            <a:r>
              <a:rPr lang="en-AU" dirty="0" err="1"/>
              <a:t>Cor</a:t>
            </a:r>
            <a:r>
              <a:rPr lang="en-AU" dirty="0"/>
              <a:t> 11:9</a:t>
            </a:r>
            <a:r>
              <a:rPr lang="en-AU" b="1" baseline="30000" dirty="0"/>
              <a:t> </a:t>
            </a:r>
            <a:r>
              <a:rPr lang="en-AU" dirty="0"/>
              <a:t>Nor was man created for the woman, but woman for the man.)</a:t>
            </a:r>
          </a:p>
          <a:p>
            <a:pPr>
              <a:buNone/>
            </a:pPr>
            <a:endParaRPr lang="en-AU" dirty="0"/>
          </a:p>
          <a:p>
            <a:r>
              <a:rPr lang="en-AU" dirty="0"/>
              <a:t>Man is the head of the woman, for Adam was 1</a:t>
            </a:r>
            <a:r>
              <a:rPr lang="en-AU" baseline="30000" dirty="0"/>
              <a:t>st</a:t>
            </a:r>
            <a:r>
              <a:rPr lang="en-AU" dirty="0"/>
              <a:t> formed, then Mrs Adam</a:t>
            </a:r>
          </a:p>
          <a:p>
            <a:pPr>
              <a:buNone/>
            </a:pPr>
            <a:r>
              <a:rPr lang="en-AU" dirty="0"/>
              <a:t>   (1 Tim 2:13-15 - </a:t>
            </a:r>
            <a:r>
              <a:rPr lang="en-AU" b="1" baseline="30000" dirty="0"/>
              <a:t>13 </a:t>
            </a:r>
            <a:r>
              <a:rPr lang="en-AU" dirty="0"/>
              <a:t>For Adam was formed first, then Eve. </a:t>
            </a:r>
            <a:r>
              <a:rPr lang="en-AU" b="1" baseline="30000" dirty="0"/>
              <a:t>14 </a:t>
            </a:r>
            <a:r>
              <a:rPr lang="en-AU" dirty="0"/>
              <a:t>And Adam was not deceived, but the woman being deceived, fell into transgression. </a:t>
            </a:r>
            <a:r>
              <a:rPr lang="en-AU" b="1" baseline="30000" dirty="0"/>
              <a:t>15 </a:t>
            </a:r>
            <a:r>
              <a:rPr lang="en-AU" dirty="0"/>
              <a:t>Nevertheless she will be saved in childbearing if they continue in faith, love, and holiness, with self-control.)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9"/>
            <a:ext cx="8712968" cy="5472608"/>
          </a:xfrm>
        </p:spPr>
        <p:txBody>
          <a:bodyPr/>
          <a:lstStyle/>
          <a:p>
            <a:pPr>
              <a:buNone/>
            </a:pPr>
            <a:r>
              <a:rPr lang="en-AU" dirty="0"/>
              <a:t>Adam, was untied to a virgin bride, the 1</a:t>
            </a:r>
            <a:r>
              <a:rPr lang="en-AU" baseline="30000" dirty="0"/>
              <a:t>st</a:t>
            </a:r>
            <a:r>
              <a:rPr lang="en-AU" dirty="0"/>
              <a:t> woman. </a:t>
            </a:r>
          </a:p>
          <a:p>
            <a:pPr>
              <a:buNone/>
            </a:pPr>
            <a:endParaRPr lang="en-AU" dirty="0"/>
          </a:p>
          <a:p>
            <a:pPr>
              <a:buNone/>
            </a:pPr>
            <a:r>
              <a:rPr lang="en-AU" dirty="0"/>
              <a:t>This was all before the entrance of sin.</a:t>
            </a:r>
          </a:p>
          <a:p>
            <a:pPr>
              <a:buNone/>
            </a:pPr>
            <a:endParaRPr lang="en-AU" dirty="0"/>
          </a:p>
          <a:p>
            <a:pPr>
              <a:buNone/>
            </a:pPr>
            <a:r>
              <a:rPr lang="en-AU" dirty="0"/>
              <a:t>It was a sinless marriage.</a:t>
            </a:r>
          </a:p>
          <a:p>
            <a:pPr>
              <a:buNone/>
            </a:pPr>
            <a:endParaRPr lang="en-AU" dirty="0"/>
          </a:p>
          <a:p>
            <a:pPr>
              <a:buNone/>
            </a:pPr>
            <a:r>
              <a:rPr lang="en-AU" dirty="0"/>
              <a:t>These things are scripturally true.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1400"/>
            <a:ext cx="9144000" cy="1052736"/>
          </a:xfrm>
        </p:spPr>
        <p:txBody>
          <a:bodyPr/>
          <a:lstStyle/>
          <a:p>
            <a:r>
              <a:rPr lang="en-AU" dirty="0"/>
              <a:t>2. Christ and His Church </a:t>
            </a:r>
          </a:p>
        </p:txBody>
      </p:sp>
      <p:sp>
        <p:nvSpPr>
          <p:cNvPr id="3" name="Content Placeholder 2"/>
          <p:cNvSpPr>
            <a:spLocks noGrp="1"/>
          </p:cNvSpPr>
          <p:nvPr>
            <p:ph idx="1"/>
          </p:nvPr>
        </p:nvSpPr>
        <p:spPr>
          <a:xfrm>
            <a:off x="251520" y="836712"/>
            <a:ext cx="8712968" cy="5256585"/>
          </a:xfrm>
        </p:spPr>
        <p:txBody>
          <a:bodyPr>
            <a:normAutofit fontScale="92500" lnSpcReduction="10000"/>
          </a:bodyPr>
          <a:lstStyle/>
          <a:p>
            <a:pPr>
              <a:buNone/>
            </a:pPr>
            <a:r>
              <a:rPr lang="en-AU" sz="3600" b="1" dirty="0"/>
              <a:t>Ephesians 5:23-33</a:t>
            </a:r>
          </a:p>
          <a:p>
            <a:pPr>
              <a:buNone/>
            </a:pPr>
            <a:r>
              <a:rPr lang="en-AU" b="1" baseline="30000" dirty="0"/>
              <a:t>23 </a:t>
            </a:r>
            <a:r>
              <a:rPr lang="en-AU" dirty="0"/>
              <a:t>For the husband is head of the wife, as also Christ is head of the church; and He is the </a:t>
            </a:r>
            <a:r>
              <a:rPr lang="en-AU" dirty="0" err="1"/>
              <a:t>Savior</a:t>
            </a:r>
            <a:r>
              <a:rPr lang="en-AU" dirty="0"/>
              <a:t> of the body. </a:t>
            </a:r>
          </a:p>
          <a:p>
            <a:pPr>
              <a:buNone/>
            </a:pPr>
            <a:r>
              <a:rPr lang="en-AU" b="1" baseline="30000" dirty="0"/>
              <a:t>24 </a:t>
            </a:r>
            <a:r>
              <a:rPr lang="en-AU" dirty="0"/>
              <a:t>Therefore, just as the church is subject to Christ, so </a:t>
            </a:r>
            <a:r>
              <a:rPr lang="en-AU" i="1" dirty="0"/>
              <a:t>let</a:t>
            </a:r>
            <a:r>
              <a:rPr lang="en-AU" dirty="0"/>
              <a:t> the wives </a:t>
            </a:r>
            <a:r>
              <a:rPr lang="en-AU" i="1" dirty="0"/>
              <a:t>be</a:t>
            </a:r>
            <a:r>
              <a:rPr lang="en-AU" dirty="0"/>
              <a:t> to their own husbands in everything.</a:t>
            </a:r>
          </a:p>
          <a:p>
            <a:pPr>
              <a:buNone/>
            </a:pPr>
            <a:r>
              <a:rPr lang="en-AU" b="1" baseline="30000" dirty="0"/>
              <a:t>25 </a:t>
            </a:r>
            <a:r>
              <a:rPr lang="en-AU" dirty="0"/>
              <a:t>Husbands, love your wives, just as Christ also loved the church and gave Himself for her,</a:t>
            </a:r>
          </a:p>
          <a:p>
            <a:pPr>
              <a:buNone/>
            </a:pPr>
            <a:r>
              <a:rPr lang="en-AU" b="1" baseline="30000" dirty="0"/>
              <a:t>26 </a:t>
            </a:r>
            <a:r>
              <a:rPr lang="en-AU" dirty="0"/>
              <a:t>that He might sanctify and cleanse her with the washing of water by the word,</a:t>
            </a:r>
            <a:endParaRPr lang="en-AU"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1400"/>
            <a:ext cx="9144000" cy="1052736"/>
          </a:xfrm>
        </p:spPr>
        <p:txBody>
          <a:bodyPr/>
          <a:lstStyle/>
          <a:p>
            <a:r>
              <a:rPr lang="en-AU" dirty="0"/>
              <a:t>Ephesians 5:23-33 (cont.)</a:t>
            </a:r>
          </a:p>
        </p:txBody>
      </p:sp>
      <p:sp>
        <p:nvSpPr>
          <p:cNvPr id="3" name="Content Placeholder 2"/>
          <p:cNvSpPr>
            <a:spLocks noGrp="1"/>
          </p:cNvSpPr>
          <p:nvPr>
            <p:ph idx="1"/>
          </p:nvPr>
        </p:nvSpPr>
        <p:spPr>
          <a:xfrm>
            <a:off x="179512" y="836712"/>
            <a:ext cx="8784976" cy="5328591"/>
          </a:xfrm>
        </p:spPr>
        <p:txBody>
          <a:bodyPr>
            <a:normAutofit fontScale="92500" lnSpcReduction="10000"/>
          </a:bodyPr>
          <a:lstStyle/>
          <a:p>
            <a:pPr>
              <a:buNone/>
            </a:pPr>
            <a:r>
              <a:rPr lang="en-AU" b="1" baseline="30000" dirty="0"/>
              <a:t>27 </a:t>
            </a:r>
            <a:r>
              <a:rPr lang="en-AU" dirty="0"/>
              <a:t>that He might present her to Himself a glorious church, not having spot or wrinkle or any such thing, but that she should be holy and without blemish. </a:t>
            </a:r>
          </a:p>
          <a:p>
            <a:pPr>
              <a:buNone/>
            </a:pPr>
            <a:r>
              <a:rPr lang="en-AU" b="1" baseline="30000" dirty="0"/>
              <a:t>28 </a:t>
            </a:r>
            <a:r>
              <a:rPr lang="en-AU" dirty="0"/>
              <a:t>So husbands ought to love their own wives as their own bodies; he who loves his wife loves himself.</a:t>
            </a:r>
          </a:p>
          <a:p>
            <a:pPr>
              <a:buNone/>
            </a:pPr>
            <a:r>
              <a:rPr lang="en-AU" b="1" baseline="30000" dirty="0"/>
              <a:t>29 </a:t>
            </a:r>
            <a:r>
              <a:rPr lang="en-AU" dirty="0"/>
              <a:t>For no one ever hated his own flesh, but nourishes and cherishes it, just as the Lord </a:t>
            </a:r>
            <a:r>
              <a:rPr lang="en-AU" i="1" dirty="0"/>
              <a:t>does</a:t>
            </a:r>
            <a:r>
              <a:rPr lang="en-AU" dirty="0"/>
              <a:t> the church. </a:t>
            </a:r>
          </a:p>
          <a:p>
            <a:pPr>
              <a:buNone/>
            </a:pPr>
            <a:r>
              <a:rPr lang="en-AU" b="1" baseline="30000" dirty="0"/>
              <a:t>30 </a:t>
            </a:r>
            <a:r>
              <a:rPr lang="en-AU" dirty="0"/>
              <a:t>For we are members of His body,</a:t>
            </a:r>
            <a:r>
              <a:rPr lang="en-AU" baseline="30000" dirty="0"/>
              <a:t> </a:t>
            </a:r>
            <a:r>
              <a:rPr lang="en-AU" dirty="0"/>
              <a:t>of His flesh and of His bones.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Ephesians 5:23-33 (cont.)</a:t>
            </a:r>
          </a:p>
        </p:txBody>
      </p:sp>
      <p:sp>
        <p:nvSpPr>
          <p:cNvPr id="3" name="Content Placeholder 2"/>
          <p:cNvSpPr>
            <a:spLocks noGrp="1"/>
          </p:cNvSpPr>
          <p:nvPr>
            <p:ph idx="1"/>
          </p:nvPr>
        </p:nvSpPr>
        <p:spPr/>
        <p:txBody>
          <a:bodyPr>
            <a:normAutofit fontScale="92500"/>
          </a:bodyPr>
          <a:lstStyle/>
          <a:p>
            <a:pPr>
              <a:buNone/>
            </a:pPr>
            <a:r>
              <a:rPr lang="en-AU" b="1" baseline="30000" dirty="0"/>
              <a:t>31 </a:t>
            </a:r>
            <a:r>
              <a:rPr lang="en-AU" dirty="0"/>
              <a:t>“For this reason a man shall leave his father and mother and be joined to his wife, and the two shall become one flesh.” </a:t>
            </a:r>
          </a:p>
          <a:p>
            <a:pPr>
              <a:buNone/>
            </a:pPr>
            <a:r>
              <a:rPr lang="en-AU" b="1" baseline="30000" dirty="0"/>
              <a:t>32 </a:t>
            </a:r>
            <a:r>
              <a:rPr lang="en-AU" dirty="0"/>
              <a:t>This is a great mystery, but I speak concerning Christ and the church. </a:t>
            </a:r>
          </a:p>
          <a:p>
            <a:pPr>
              <a:buNone/>
            </a:pPr>
            <a:r>
              <a:rPr lang="en-AU" b="1" baseline="30000" dirty="0"/>
              <a:t>33 </a:t>
            </a:r>
            <a:r>
              <a:rPr lang="en-AU" dirty="0"/>
              <a:t>Nevertheless let each one of you in particular so love his own wife as himself, and let the wife </a:t>
            </a:r>
            <a:r>
              <a:rPr lang="en-AU" i="1" dirty="0"/>
              <a:t>see</a:t>
            </a:r>
            <a:r>
              <a:rPr lang="en-AU" dirty="0"/>
              <a:t> that she respects </a:t>
            </a:r>
            <a:r>
              <a:rPr lang="en-AU" i="1" dirty="0"/>
              <a:t>her</a:t>
            </a:r>
            <a:r>
              <a:rPr lang="en-AU" dirty="0"/>
              <a:t> husband.</a:t>
            </a:r>
          </a:p>
          <a:p>
            <a:pPr>
              <a:buNone/>
            </a:pPr>
            <a:endParaRPr lang="en-A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88640"/>
            <a:ext cx="8712968" cy="5904655"/>
          </a:xfrm>
        </p:spPr>
        <p:txBody>
          <a:bodyPr>
            <a:normAutofit lnSpcReduction="10000"/>
          </a:bodyPr>
          <a:lstStyle/>
          <a:p>
            <a:pPr>
              <a:buNone/>
            </a:pPr>
            <a:r>
              <a:rPr lang="en-AU" dirty="0"/>
              <a:t>All of this was prophetic of Christ and His church, as Paul clearly states.</a:t>
            </a:r>
          </a:p>
          <a:p>
            <a:pPr>
              <a:buNone/>
            </a:pPr>
            <a:r>
              <a:rPr lang="en-AU" dirty="0"/>
              <a:t>Christ and His church, His bride, are to be joined in holy wedlock in the evening </a:t>
            </a:r>
          </a:p>
          <a:p>
            <a:pPr>
              <a:buNone/>
            </a:pPr>
            <a:r>
              <a:rPr lang="en-AU" dirty="0"/>
              <a:t>               of the “6</a:t>
            </a:r>
            <a:r>
              <a:rPr lang="en-AU" baseline="30000" dirty="0"/>
              <a:t>th</a:t>
            </a:r>
            <a:r>
              <a:rPr lang="en-AU" dirty="0"/>
              <a:t> day”</a:t>
            </a:r>
          </a:p>
          <a:p>
            <a:pPr>
              <a:buNone/>
            </a:pPr>
            <a:r>
              <a:rPr lang="en-AU" dirty="0"/>
              <a:t>              of the “week of redemption”</a:t>
            </a:r>
          </a:p>
          <a:p>
            <a:pPr>
              <a:buNone/>
            </a:pPr>
            <a:r>
              <a:rPr lang="en-AU" dirty="0"/>
              <a:t>The Lord is building a bride for Himself, by the ministering of the Holy Spirit.</a:t>
            </a:r>
          </a:p>
          <a:p>
            <a:pPr>
              <a:buNone/>
            </a:pPr>
            <a:r>
              <a:rPr lang="en-AU" dirty="0"/>
              <a:t>This church will be of like nature, </a:t>
            </a:r>
          </a:p>
          <a:p>
            <a:pPr>
              <a:buNone/>
            </a:pPr>
            <a:r>
              <a:rPr lang="en-AU" dirty="0"/>
              <a:t>                                           character</a:t>
            </a:r>
          </a:p>
          <a:p>
            <a:pPr>
              <a:buNone/>
            </a:pPr>
            <a:r>
              <a:rPr lang="en-AU" dirty="0"/>
              <a:t>                                   and substance.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9"/>
            <a:ext cx="8712968" cy="5472608"/>
          </a:xfrm>
        </p:spPr>
        <p:txBody>
          <a:bodyPr/>
          <a:lstStyle/>
          <a:p>
            <a:pPr>
              <a:buNone/>
            </a:pPr>
            <a:r>
              <a:rPr lang="en-AU" dirty="0"/>
              <a:t>He that has a bride is the bridegroom (John 3:29 He who has the bride is the bridegroom; but the friend of the bridegroom, who stands and hears him, rejoices greatly because of the bridegroom’s voice. Therefore this joy of mine is fulfilled.)</a:t>
            </a:r>
          </a:p>
          <a:p>
            <a:pPr>
              <a:buNone/>
            </a:pPr>
            <a:r>
              <a:rPr lang="en-AU" dirty="0"/>
              <a:t>He who has the church is the Christ.</a:t>
            </a:r>
          </a:p>
          <a:p>
            <a:pPr>
              <a:buNone/>
            </a:pPr>
            <a:r>
              <a:rPr lang="en-AU" dirty="0"/>
              <a:t>The church is bone of His bone,</a:t>
            </a:r>
          </a:p>
          <a:p>
            <a:pPr>
              <a:buNone/>
            </a:pPr>
            <a:r>
              <a:rPr lang="en-AU" dirty="0"/>
              <a:t>                         flesh of His flesh.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9"/>
            <a:ext cx="8712968" cy="5472608"/>
          </a:xfrm>
        </p:spPr>
        <p:txBody>
          <a:bodyPr/>
          <a:lstStyle/>
          <a:p>
            <a:pPr>
              <a:buNone/>
            </a:pPr>
            <a:r>
              <a:rPr lang="en-AU" dirty="0"/>
              <a:t>It means the church must have a body like unto the Lord’s glorious body </a:t>
            </a:r>
          </a:p>
          <a:p>
            <a:pPr>
              <a:buNone/>
            </a:pPr>
            <a:r>
              <a:rPr lang="en-AU" dirty="0"/>
              <a:t>(Philippians 3:21 who will transform our lowly body that it may be conformed to His glorious body, according to the working by which He is able even to subdue all things to Himself.)</a:t>
            </a:r>
          </a:p>
          <a:p>
            <a:pPr>
              <a:buNone/>
            </a:pPr>
            <a:r>
              <a:rPr lang="en-AU" dirty="0"/>
              <a:t>This must be in order for the “great mystery, the marriage of Christ and His Church” to take place.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88640"/>
            <a:ext cx="8712968" cy="5904655"/>
          </a:xfrm>
        </p:spPr>
        <p:txBody>
          <a:bodyPr>
            <a:normAutofit lnSpcReduction="10000"/>
          </a:bodyPr>
          <a:lstStyle/>
          <a:p>
            <a:pPr>
              <a:buNone/>
            </a:pPr>
            <a:r>
              <a:rPr lang="en-AU" dirty="0"/>
              <a:t>Christ will not be joined to a sinful,</a:t>
            </a:r>
          </a:p>
          <a:p>
            <a:pPr>
              <a:buNone/>
            </a:pPr>
            <a:r>
              <a:rPr lang="en-AU" dirty="0"/>
              <a:t>                                                 corruptible</a:t>
            </a:r>
          </a:p>
          <a:p>
            <a:pPr>
              <a:buNone/>
            </a:pPr>
            <a:r>
              <a:rPr lang="en-AU" dirty="0"/>
              <a:t>                                         and mortal flesh kind of bride.</a:t>
            </a:r>
          </a:p>
          <a:p>
            <a:pPr>
              <a:buNone/>
            </a:pPr>
            <a:r>
              <a:rPr lang="en-AU" dirty="0"/>
              <a:t>This would be to violate His own laws of “be not unequally yoked together”</a:t>
            </a:r>
          </a:p>
          <a:p>
            <a:pPr>
              <a:buNone/>
            </a:pPr>
            <a:r>
              <a:rPr lang="en-AU" dirty="0"/>
              <a:t>He will not marry a bride inferior to Himself.</a:t>
            </a:r>
          </a:p>
          <a:p>
            <a:pPr>
              <a:buNone/>
            </a:pPr>
            <a:r>
              <a:rPr lang="en-AU" dirty="0"/>
              <a:t>The bride must be sinless,</a:t>
            </a:r>
          </a:p>
          <a:p>
            <a:pPr>
              <a:buNone/>
            </a:pPr>
            <a:r>
              <a:rPr lang="en-AU" dirty="0"/>
              <a:t>                                perfect,</a:t>
            </a:r>
          </a:p>
          <a:p>
            <a:pPr>
              <a:buNone/>
            </a:pPr>
            <a:r>
              <a:rPr lang="en-AU" dirty="0"/>
              <a:t>                                incorruptible</a:t>
            </a:r>
          </a:p>
          <a:p>
            <a:pPr>
              <a:buNone/>
            </a:pPr>
            <a:r>
              <a:rPr lang="en-AU" dirty="0"/>
              <a:t> to be joined to the husband, Christ</a:t>
            </a:r>
          </a:p>
        </p:txBody>
      </p:sp>
      <p:sp>
        <p:nvSpPr>
          <p:cNvPr id="5" name="Rectangle 4"/>
          <p:cNvSpPr/>
          <p:nvPr/>
        </p:nvSpPr>
        <p:spPr>
          <a:xfrm>
            <a:off x="5796136" y="72008"/>
            <a:ext cx="2520280" cy="18448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p:cNvSpPr/>
          <p:nvPr/>
        </p:nvSpPr>
        <p:spPr>
          <a:xfrm>
            <a:off x="3923928" y="3717032"/>
            <a:ext cx="2520280" cy="158417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496" y="44624"/>
            <a:ext cx="8712968" cy="6093295"/>
          </a:xfrm>
        </p:spPr>
        <p:txBody>
          <a:bodyPr>
            <a:normAutofit fontScale="92500" lnSpcReduction="20000"/>
          </a:bodyPr>
          <a:lstStyle/>
          <a:p>
            <a:pPr>
              <a:buNone/>
            </a:pPr>
            <a:r>
              <a:rPr lang="en-AU" dirty="0"/>
              <a:t>The marriage of Christ will be to </a:t>
            </a:r>
          </a:p>
          <a:p>
            <a:pPr>
              <a:buNone/>
            </a:pPr>
            <a:r>
              <a:rPr lang="en-AU" dirty="0"/>
              <a:t>a pure, chaste virgin church.</a:t>
            </a:r>
          </a:p>
          <a:p>
            <a:pPr>
              <a:buNone/>
            </a:pPr>
            <a:r>
              <a:rPr lang="en-AU" dirty="0"/>
              <a:t>It will be a sinless, pure and holy marriage, even as the 1</a:t>
            </a:r>
            <a:r>
              <a:rPr lang="en-AU" baseline="30000" dirty="0"/>
              <a:t>st</a:t>
            </a:r>
            <a:r>
              <a:rPr lang="en-AU" dirty="0"/>
              <a:t> marriage of Adam &amp; his wife.</a:t>
            </a:r>
          </a:p>
          <a:p>
            <a:pPr>
              <a:buNone/>
            </a:pPr>
            <a:r>
              <a:rPr lang="en-AU" dirty="0"/>
              <a:t>It is the 1</a:t>
            </a:r>
            <a:r>
              <a:rPr lang="en-AU" baseline="30000" dirty="0"/>
              <a:t>st</a:t>
            </a:r>
            <a:r>
              <a:rPr lang="en-AU" dirty="0"/>
              <a:t> Christ</a:t>
            </a:r>
          </a:p>
          <a:p>
            <a:pPr>
              <a:buNone/>
            </a:pPr>
            <a:r>
              <a:rPr lang="en-AU" dirty="0"/>
              <a:t>then the church.</a:t>
            </a:r>
          </a:p>
          <a:p>
            <a:pPr>
              <a:buNone/>
            </a:pPr>
            <a:r>
              <a:rPr lang="en-AU" dirty="0"/>
              <a:t>As Adam’s side was opened,</a:t>
            </a:r>
          </a:p>
          <a:p>
            <a:pPr>
              <a:buNone/>
            </a:pPr>
            <a:r>
              <a:rPr lang="en-AU" dirty="0"/>
              <a:t>and possibly blood was shed to provide his bride,</a:t>
            </a:r>
          </a:p>
          <a:p>
            <a:pPr>
              <a:buNone/>
            </a:pPr>
            <a:r>
              <a:rPr lang="en-AU" dirty="0"/>
              <a:t>so was Christ’s side pierced at the </a:t>
            </a:r>
            <a:r>
              <a:rPr lang="en-AU" dirty="0">
                <a:solidFill>
                  <a:srgbClr val="FF0000"/>
                </a:solidFill>
              </a:rPr>
              <a:t>Cross</a:t>
            </a:r>
            <a:r>
              <a:rPr lang="en-AU" dirty="0"/>
              <a:t>,</a:t>
            </a:r>
          </a:p>
          <a:p>
            <a:pPr>
              <a:buNone/>
            </a:pPr>
            <a:r>
              <a:rPr lang="en-AU" dirty="0">
                <a:solidFill>
                  <a:srgbClr val="FF0000"/>
                </a:solidFill>
              </a:rPr>
              <a:t>blood</a:t>
            </a:r>
            <a:r>
              <a:rPr lang="en-AU" dirty="0"/>
              <a:t> and water flowed from His side to provide His bride (John 19:34 But one of the soldiers pierced His side with a spear, and immediately blood and water came out)</a:t>
            </a:r>
          </a:p>
        </p:txBody>
      </p:sp>
      <p:sp>
        <p:nvSpPr>
          <p:cNvPr id="4" name="Rectangle 3"/>
          <p:cNvSpPr/>
          <p:nvPr/>
        </p:nvSpPr>
        <p:spPr>
          <a:xfrm>
            <a:off x="107504" y="476672"/>
            <a:ext cx="5616624" cy="504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p:cNvSpPr/>
          <p:nvPr/>
        </p:nvSpPr>
        <p:spPr>
          <a:xfrm>
            <a:off x="2411760" y="3068960"/>
            <a:ext cx="1224136" cy="504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9"/>
            <a:ext cx="8712968" cy="5472608"/>
          </a:xfrm>
        </p:spPr>
        <p:txBody>
          <a:bodyPr/>
          <a:lstStyle/>
          <a:p>
            <a:pPr>
              <a:buNone/>
            </a:pPr>
            <a:r>
              <a:rPr lang="en-AU" dirty="0"/>
              <a:t>“Better is the end of a thing than the beginning” (</a:t>
            </a:r>
            <a:r>
              <a:rPr lang="en-AU" dirty="0" err="1"/>
              <a:t>Ecc</a:t>
            </a:r>
            <a:r>
              <a:rPr lang="en-AU" dirty="0"/>
              <a:t> 7:8)</a:t>
            </a:r>
          </a:p>
          <a:p>
            <a:pPr>
              <a:buNone/>
            </a:pPr>
            <a:r>
              <a:rPr lang="en-AU" dirty="0"/>
              <a:t>Then further, in the 1</a:t>
            </a:r>
            <a:r>
              <a:rPr lang="en-AU" baseline="30000" dirty="0"/>
              <a:t>st</a:t>
            </a:r>
            <a:r>
              <a:rPr lang="en-AU" dirty="0"/>
              <a:t> Adam was his bride,</a:t>
            </a:r>
          </a:p>
          <a:p>
            <a:pPr>
              <a:buNone/>
            </a:pPr>
            <a:r>
              <a:rPr lang="en-AU" dirty="0"/>
              <a:t>               and in the bridegroom and the bride was the child,</a:t>
            </a:r>
          </a:p>
          <a:p>
            <a:pPr>
              <a:buNone/>
            </a:pPr>
            <a:r>
              <a:rPr lang="en-AU" dirty="0"/>
              <a:t>                 or the offspring,</a:t>
            </a:r>
          </a:p>
          <a:p>
            <a:pPr>
              <a:buNone/>
            </a:pPr>
            <a:r>
              <a:rPr lang="en-AU" dirty="0"/>
              <a:t>                     the seed as yet to be born.</a:t>
            </a:r>
          </a:p>
          <a:p>
            <a:pPr>
              <a:buNone/>
            </a:pPr>
            <a:endParaRPr lang="en-AU" dirty="0"/>
          </a:p>
        </p:txBody>
      </p:sp>
      <p:sp>
        <p:nvSpPr>
          <p:cNvPr id="6" name="Rectangle 5"/>
          <p:cNvSpPr/>
          <p:nvPr/>
        </p:nvSpPr>
        <p:spPr>
          <a:xfrm>
            <a:off x="1763688" y="2492896"/>
            <a:ext cx="6480720" cy="158417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9"/>
            <a:ext cx="8712968" cy="5472608"/>
          </a:xfrm>
        </p:spPr>
        <p:txBody>
          <a:bodyPr/>
          <a:lstStyle/>
          <a:p>
            <a:pPr>
              <a:buNone/>
            </a:pPr>
            <a:r>
              <a:rPr lang="en-AU" dirty="0"/>
              <a:t>So in the last Adam is </a:t>
            </a:r>
          </a:p>
          <a:p>
            <a:pPr>
              <a:buNone/>
            </a:pPr>
            <a:r>
              <a:rPr lang="en-AU" dirty="0"/>
              <a:t>                    his bride,</a:t>
            </a:r>
          </a:p>
          <a:p>
            <a:pPr>
              <a:buNone/>
            </a:pPr>
            <a:r>
              <a:rPr lang="en-AU" dirty="0"/>
              <a:t>      and in the bridegroom &amp; the bride </a:t>
            </a:r>
          </a:p>
          <a:p>
            <a:pPr>
              <a:buNone/>
            </a:pPr>
            <a:r>
              <a:rPr lang="en-AU" dirty="0"/>
              <a:t>               is the offspring,</a:t>
            </a:r>
          </a:p>
          <a:p>
            <a:pPr>
              <a:buNone/>
            </a:pPr>
            <a:r>
              <a:rPr lang="en-AU" dirty="0"/>
              <a:t>                  the seed of the woman,</a:t>
            </a:r>
          </a:p>
          <a:p>
            <a:pPr>
              <a:buNone/>
            </a:pPr>
            <a:r>
              <a:rPr lang="en-AU" dirty="0"/>
              <a:t>                  the </a:t>
            </a:r>
            <a:r>
              <a:rPr lang="en-AU" dirty="0" err="1"/>
              <a:t>Manchild</a:t>
            </a:r>
            <a:r>
              <a:rPr lang="en-AU" dirty="0"/>
              <a:t> (John 3:29)</a:t>
            </a:r>
          </a:p>
          <a:p>
            <a:pPr>
              <a:buNone/>
            </a:pPr>
            <a:endParaRPr lang="en-AU" dirty="0"/>
          </a:p>
          <a:p>
            <a:pPr>
              <a:buNone/>
            </a:pPr>
            <a:r>
              <a:rPr lang="en-AU" dirty="0"/>
              <a:t>Paul calls the Marriage of Christ to His Church </a:t>
            </a:r>
            <a:r>
              <a:rPr lang="en-AU" u="sng" dirty="0"/>
              <a:t>“the Great Mystery”.</a:t>
            </a:r>
          </a:p>
          <a:p>
            <a:pPr>
              <a:buNone/>
            </a:pPr>
            <a:endParaRPr lang="en-AU" u="sng" dirty="0"/>
          </a:p>
        </p:txBody>
      </p:sp>
      <p:sp>
        <p:nvSpPr>
          <p:cNvPr id="5" name="Rectangle 4"/>
          <p:cNvSpPr/>
          <p:nvPr/>
        </p:nvSpPr>
        <p:spPr>
          <a:xfrm>
            <a:off x="2267744" y="908720"/>
            <a:ext cx="5616624" cy="29523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1400"/>
            <a:ext cx="9144000" cy="1052736"/>
          </a:xfrm>
        </p:spPr>
        <p:txBody>
          <a:bodyPr/>
          <a:lstStyle/>
          <a:p>
            <a:r>
              <a:rPr lang="en-AU" sz="3600" dirty="0"/>
              <a:t>3. </a:t>
            </a:r>
            <a:r>
              <a:rPr lang="en-AU" sz="3600" dirty="0" err="1"/>
              <a:t>Edenic</a:t>
            </a:r>
            <a:r>
              <a:rPr lang="en-AU" sz="3600" dirty="0"/>
              <a:t> Covenant </a:t>
            </a:r>
          </a:p>
        </p:txBody>
      </p:sp>
      <p:sp>
        <p:nvSpPr>
          <p:cNvPr id="3" name="Content Placeholder 2"/>
          <p:cNvSpPr>
            <a:spLocks noGrp="1"/>
          </p:cNvSpPr>
          <p:nvPr>
            <p:ph idx="1"/>
          </p:nvPr>
        </p:nvSpPr>
        <p:spPr>
          <a:xfrm>
            <a:off x="251520" y="836712"/>
            <a:ext cx="8712968" cy="5328592"/>
          </a:xfrm>
        </p:spPr>
        <p:txBody>
          <a:bodyPr>
            <a:normAutofit fontScale="85000" lnSpcReduction="20000"/>
          </a:bodyPr>
          <a:lstStyle/>
          <a:p>
            <a:pPr marL="514350" indent="-514350">
              <a:buNone/>
            </a:pPr>
            <a:r>
              <a:rPr lang="en-AU" dirty="0"/>
              <a:t>Genesis 1:26-28</a:t>
            </a:r>
            <a:endParaRPr lang="en-AU" b="1" baseline="30000" dirty="0"/>
          </a:p>
          <a:p>
            <a:pPr marL="514350" indent="-514350">
              <a:buNone/>
            </a:pPr>
            <a:r>
              <a:rPr lang="en-AU" b="1" baseline="30000" dirty="0"/>
              <a:t>26 </a:t>
            </a:r>
            <a:r>
              <a:rPr lang="en-AU" dirty="0"/>
              <a:t>Then God said, “Let Us make man in Our image, according to Our likeness; let them have dominion over the fish of the sea, over the birds of the air, and over the cattle, over all the earth and over every creeping thing that creeps on the earth.” </a:t>
            </a:r>
          </a:p>
          <a:p>
            <a:pPr marL="514350" indent="-514350">
              <a:buNone/>
            </a:pPr>
            <a:r>
              <a:rPr lang="en-AU" b="1" baseline="30000" dirty="0"/>
              <a:t>27 </a:t>
            </a:r>
            <a:r>
              <a:rPr lang="en-AU" dirty="0"/>
              <a:t>So God created man in His </a:t>
            </a:r>
            <a:r>
              <a:rPr lang="en-AU" i="1" dirty="0"/>
              <a:t>own</a:t>
            </a:r>
            <a:r>
              <a:rPr lang="en-AU" dirty="0"/>
              <a:t> image; in the image of God He created him; male and female He created them. </a:t>
            </a:r>
          </a:p>
          <a:p>
            <a:pPr marL="514350" indent="-514350">
              <a:buNone/>
            </a:pPr>
            <a:r>
              <a:rPr lang="en-AU" b="1" baseline="30000" dirty="0"/>
              <a:t>28 </a:t>
            </a:r>
            <a:r>
              <a:rPr lang="en-AU" dirty="0"/>
              <a:t>Then God blessed them, and God said to them, “Be fruitful and multiply; fill the earth and subdue it; have dominion over the fish of the sea, over the birds of the air, and over every living thing that moves on the earth.”</a:t>
            </a:r>
          </a:p>
          <a:p>
            <a:pPr>
              <a:buNone/>
            </a:pPr>
            <a:endParaRPr lang="en-AU" dirty="0"/>
          </a:p>
          <a:p>
            <a:pPr>
              <a:buNone/>
            </a:pPr>
            <a:endParaRPr lang="en-AU"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6024"/>
            <a:ext cx="9144000" cy="1052736"/>
          </a:xfrm>
        </p:spPr>
        <p:txBody>
          <a:bodyPr/>
          <a:lstStyle/>
          <a:p>
            <a:r>
              <a:rPr lang="en-AU" dirty="0"/>
              <a:t>Genesis 2:19-25</a:t>
            </a:r>
          </a:p>
        </p:txBody>
      </p:sp>
      <p:sp>
        <p:nvSpPr>
          <p:cNvPr id="3" name="Content Placeholder 2"/>
          <p:cNvSpPr>
            <a:spLocks noGrp="1"/>
          </p:cNvSpPr>
          <p:nvPr>
            <p:ph idx="1"/>
          </p:nvPr>
        </p:nvSpPr>
        <p:spPr>
          <a:xfrm>
            <a:off x="179512" y="764705"/>
            <a:ext cx="8964488" cy="5472607"/>
          </a:xfrm>
        </p:spPr>
        <p:txBody>
          <a:bodyPr>
            <a:normAutofit fontScale="85000" lnSpcReduction="20000"/>
          </a:bodyPr>
          <a:lstStyle/>
          <a:p>
            <a:pPr>
              <a:buNone/>
            </a:pPr>
            <a:r>
              <a:rPr lang="en-AU" b="1" baseline="30000" dirty="0"/>
              <a:t>19 </a:t>
            </a:r>
            <a:r>
              <a:rPr lang="en-AU" dirty="0"/>
              <a:t>Out of the ground the </a:t>
            </a:r>
            <a:r>
              <a:rPr lang="en-AU" cap="small" dirty="0"/>
              <a:t>Lord </a:t>
            </a:r>
            <a:r>
              <a:rPr lang="en-AU" dirty="0"/>
              <a:t>God formed every beast of the field and every bird of the air, and brought </a:t>
            </a:r>
            <a:r>
              <a:rPr lang="en-AU" i="1" dirty="0"/>
              <a:t>them</a:t>
            </a:r>
            <a:r>
              <a:rPr lang="en-AU" dirty="0"/>
              <a:t> to Adam to see what he would call them. And whatever Adam called each living creature, that </a:t>
            </a:r>
            <a:r>
              <a:rPr lang="en-AU" i="1" dirty="0"/>
              <a:t>was</a:t>
            </a:r>
            <a:r>
              <a:rPr lang="en-AU" dirty="0"/>
              <a:t> its name. </a:t>
            </a:r>
          </a:p>
          <a:p>
            <a:pPr>
              <a:buNone/>
            </a:pPr>
            <a:r>
              <a:rPr lang="en-AU" b="1" baseline="30000" dirty="0"/>
              <a:t>20 </a:t>
            </a:r>
            <a:r>
              <a:rPr lang="en-AU" dirty="0"/>
              <a:t>So Adam gave names to all cattle, to the birds of the air, and to every beast of the field. But for Adam there was not found a helper comparable to him.</a:t>
            </a:r>
          </a:p>
          <a:p>
            <a:pPr>
              <a:buNone/>
            </a:pPr>
            <a:r>
              <a:rPr lang="en-AU" b="1" baseline="30000" dirty="0"/>
              <a:t>21 </a:t>
            </a:r>
            <a:r>
              <a:rPr lang="en-AU" dirty="0"/>
              <a:t>And the </a:t>
            </a:r>
            <a:r>
              <a:rPr lang="en-AU" cap="small" dirty="0"/>
              <a:t>Lord</a:t>
            </a:r>
            <a:r>
              <a:rPr lang="en-AU" dirty="0"/>
              <a:t> God caused a deep sleep to fall on Adam, and he slept; and He took one of his ribs, and closed up the flesh in its place. </a:t>
            </a:r>
          </a:p>
          <a:p>
            <a:pPr>
              <a:buNone/>
            </a:pPr>
            <a:r>
              <a:rPr lang="en-AU" b="1" baseline="30000" dirty="0"/>
              <a:t>22 </a:t>
            </a:r>
            <a:r>
              <a:rPr lang="en-AU" dirty="0"/>
              <a:t>Then the rib which the </a:t>
            </a:r>
            <a:r>
              <a:rPr lang="en-AU" cap="small" dirty="0"/>
              <a:t>Lord</a:t>
            </a:r>
            <a:r>
              <a:rPr lang="en-AU" dirty="0"/>
              <a:t> God had taken from man He made into a woman, and He brought her to the man.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Genesis 2:19-25 (cont.)</a:t>
            </a:r>
            <a:endParaRPr lang="en-US" dirty="0"/>
          </a:p>
        </p:txBody>
      </p:sp>
      <p:sp>
        <p:nvSpPr>
          <p:cNvPr id="3" name="Content Placeholder 2"/>
          <p:cNvSpPr>
            <a:spLocks noGrp="1"/>
          </p:cNvSpPr>
          <p:nvPr>
            <p:ph idx="1"/>
          </p:nvPr>
        </p:nvSpPr>
        <p:spPr>
          <a:xfrm>
            <a:off x="251520" y="1207293"/>
            <a:ext cx="8712968" cy="4813995"/>
          </a:xfrm>
        </p:spPr>
        <p:txBody>
          <a:bodyPr>
            <a:normAutofit/>
          </a:bodyPr>
          <a:lstStyle/>
          <a:p>
            <a:pPr>
              <a:buNone/>
            </a:pPr>
            <a:r>
              <a:rPr lang="en-AU" b="1" baseline="30000" dirty="0"/>
              <a:t>23 </a:t>
            </a:r>
            <a:r>
              <a:rPr lang="en-AU" dirty="0"/>
              <a:t>And Adam said: “This </a:t>
            </a:r>
            <a:r>
              <a:rPr lang="en-AU" i="1" dirty="0"/>
              <a:t>is</a:t>
            </a:r>
            <a:r>
              <a:rPr lang="en-AU" dirty="0"/>
              <a:t> now bone of my bones And flesh of my flesh; She shall be called Woman, Because she was taken out of Man.”</a:t>
            </a:r>
          </a:p>
          <a:p>
            <a:pPr>
              <a:buNone/>
            </a:pPr>
            <a:r>
              <a:rPr lang="en-AU" b="1" baseline="30000" dirty="0"/>
              <a:t>24 </a:t>
            </a:r>
            <a:r>
              <a:rPr lang="en-AU" dirty="0"/>
              <a:t>Therefore a man shall leave his father and mother and be joined to his wife, and they shall become one flesh.</a:t>
            </a:r>
          </a:p>
          <a:p>
            <a:pPr>
              <a:buNone/>
            </a:pPr>
            <a:r>
              <a:rPr lang="en-AU" b="1" baseline="30000" dirty="0"/>
              <a:t>25 </a:t>
            </a:r>
            <a:r>
              <a:rPr lang="en-AU" dirty="0"/>
              <a:t>And they were both naked, the man and his wife, and were not ashamed.</a:t>
            </a:r>
          </a:p>
          <a:p>
            <a:pPr>
              <a:buNone/>
            </a:pPr>
            <a:endParaRPr lang="en-AU" dirty="0"/>
          </a:p>
        </p:txBody>
      </p:sp>
    </p:spTree>
    <p:extLst>
      <p:ext uri="{BB962C8B-B14F-4D97-AF65-F5344CB8AC3E}">
        <p14:creationId xmlns:p14="http://schemas.microsoft.com/office/powerpoint/2010/main" val="20924213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88640"/>
            <a:ext cx="8712968" cy="5904655"/>
          </a:xfrm>
        </p:spPr>
        <p:txBody>
          <a:bodyPr>
            <a:normAutofit lnSpcReduction="10000"/>
          </a:bodyPr>
          <a:lstStyle/>
          <a:p>
            <a:r>
              <a:rPr lang="en-AU" dirty="0"/>
              <a:t>The </a:t>
            </a:r>
            <a:r>
              <a:rPr lang="en-AU" dirty="0" err="1"/>
              <a:t>Edenic</a:t>
            </a:r>
            <a:r>
              <a:rPr lang="en-AU" dirty="0"/>
              <a:t> Covenant was given to Mr &amp; Mrs Adam at the Garden of Eden before the entrance of sin</a:t>
            </a:r>
          </a:p>
          <a:p>
            <a:r>
              <a:rPr lang="en-AU" dirty="0"/>
              <a:t>The covenant involved rulership,</a:t>
            </a:r>
          </a:p>
          <a:p>
            <a:pPr>
              <a:buNone/>
            </a:pPr>
            <a:r>
              <a:rPr lang="en-AU" dirty="0"/>
              <a:t>                                            dominion</a:t>
            </a:r>
          </a:p>
          <a:p>
            <a:pPr>
              <a:buNone/>
            </a:pPr>
            <a:r>
              <a:rPr lang="en-AU" dirty="0"/>
              <a:t>                                         &amp; authority </a:t>
            </a:r>
          </a:p>
          <a:p>
            <a:pPr>
              <a:buNone/>
            </a:pPr>
            <a:r>
              <a:rPr lang="en-AU" dirty="0"/>
              <a:t>       in the earth.</a:t>
            </a:r>
          </a:p>
          <a:p>
            <a:r>
              <a:rPr lang="en-AU" dirty="0"/>
              <a:t>God created man for fellowship,</a:t>
            </a:r>
          </a:p>
          <a:p>
            <a:pPr>
              <a:buNone/>
            </a:pPr>
            <a:r>
              <a:rPr lang="en-AU" dirty="0"/>
              <a:t>                                          relationship,</a:t>
            </a:r>
          </a:p>
          <a:p>
            <a:pPr>
              <a:buNone/>
            </a:pPr>
            <a:r>
              <a:rPr lang="en-AU" dirty="0"/>
              <a:t>                                          dominion </a:t>
            </a:r>
          </a:p>
          <a:p>
            <a:pPr>
              <a:buNone/>
            </a:pPr>
            <a:r>
              <a:rPr lang="en-AU" dirty="0"/>
              <a:t>       in His character</a:t>
            </a:r>
          </a:p>
        </p:txBody>
      </p:sp>
      <p:sp>
        <p:nvSpPr>
          <p:cNvPr id="5" name="Rectangle 4"/>
          <p:cNvSpPr/>
          <p:nvPr/>
        </p:nvSpPr>
        <p:spPr>
          <a:xfrm>
            <a:off x="5220072" y="1628800"/>
            <a:ext cx="2016224" cy="158417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p:cNvSpPr/>
          <p:nvPr/>
        </p:nvSpPr>
        <p:spPr>
          <a:xfrm>
            <a:off x="5004048" y="3789040"/>
            <a:ext cx="2448272" cy="151216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p:cNvSpPr/>
          <p:nvPr/>
        </p:nvSpPr>
        <p:spPr>
          <a:xfrm>
            <a:off x="971600" y="3140968"/>
            <a:ext cx="2664296" cy="6480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88033"/>
            <a:ext cx="8676456" cy="5733255"/>
          </a:xfrm>
        </p:spPr>
        <p:txBody>
          <a:bodyPr>
            <a:normAutofit/>
          </a:bodyPr>
          <a:lstStyle/>
          <a:p>
            <a:r>
              <a:rPr lang="en-AU" dirty="0"/>
              <a:t>Mr &amp; Mrs Adam were king and queen under God’s daily instructions.</a:t>
            </a:r>
          </a:p>
          <a:p>
            <a:r>
              <a:rPr lang="en-AU" dirty="0"/>
              <a:t>The earth was their inheritance</a:t>
            </a:r>
          </a:p>
          <a:p>
            <a:pPr>
              <a:buNone/>
            </a:pPr>
            <a:r>
              <a:rPr lang="en-AU" dirty="0"/>
              <a:t>                    and their possession.</a:t>
            </a:r>
          </a:p>
          <a:p>
            <a:pPr>
              <a:buNone/>
            </a:pPr>
            <a:r>
              <a:rPr lang="en-AU" dirty="0"/>
              <a:t>It was their ‘birthright’</a:t>
            </a:r>
          </a:p>
          <a:p>
            <a:pPr>
              <a:buNone/>
            </a:pPr>
            <a:r>
              <a:rPr lang="en-AU" dirty="0"/>
              <a:t>           their right by creation.</a:t>
            </a:r>
          </a:p>
        </p:txBody>
      </p:sp>
      <p:sp>
        <p:nvSpPr>
          <p:cNvPr id="4" name="Rectangle 3"/>
          <p:cNvSpPr/>
          <p:nvPr/>
        </p:nvSpPr>
        <p:spPr>
          <a:xfrm>
            <a:off x="611560" y="1340768"/>
            <a:ext cx="1944216" cy="6480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p:cNvSpPr/>
          <p:nvPr/>
        </p:nvSpPr>
        <p:spPr>
          <a:xfrm>
            <a:off x="2483768" y="2564904"/>
            <a:ext cx="3456384" cy="12241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404665"/>
            <a:ext cx="8712968" cy="5328592"/>
          </a:xfrm>
        </p:spPr>
        <p:txBody>
          <a:bodyPr>
            <a:normAutofit fontScale="92500" lnSpcReduction="20000"/>
          </a:bodyPr>
          <a:lstStyle/>
          <a:p>
            <a:r>
              <a:rPr lang="en-AU" dirty="0"/>
              <a:t>This covenant involved God’s blessing and command (v28)</a:t>
            </a:r>
          </a:p>
          <a:p>
            <a:pPr>
              <a:buNone/>
            </a:pPr>
            <a:r>
              <a:rPr lang="en-AU" dirty="0"/>
              <a:t> “Be fruitful </a:t>
            </a:r>
          </a:p>
          <a:p>
            <a:pPr>
              <a:buNone/>
            </a:pPr>
            <a:r>
              <a:rPr lang="en-AU" dirty="0"/>
              <a:t>and multiply</a:t>
            </a:r>
          </a:p>
          <a:p>
            <a:pPr>
              <a:buNone/>
            </a:pPr>
            <a:r>
              <a:rPr lang="en-AU" dirty="0"/>
              <a:t>         fill                                the earth</a:t>
            </a:r>
          </a:p>
          <a:p>
            <a:pPr>
              <a:buNone/>
            </a:pPr>
            <a:r>
              <a:rPr lang="en-AU" dirty="0"/>
              <a:t>and subdue                               it;</a:t>
            </a:r>
          </a:p>
          <a:p>
            <a:pPr>
              <a:buNone/>
            </a:pPr>
            <a:r>
              <a:rPr lang="en-AU" dirty="0"/>
              <a:t>        have dominion over the fish of the sea,</a:t>
            </a:r>
          </a:p>
          <a:p>
            <a:pPr>
              <a:buNone/>
            </a:pPr>
            <a:r>
              <a:rPr lang="en-AU" dirty="0"/>
              <a:t>                                    over the birds of the air,</a:t>
            </a:r>
          </a:p>
          <a:p>
            <a:pPr>
              <a:buNone/>
            </a:pPr>
            <a:r>
              <a:rPr lang="en-AU" dirty="0"/>
              <a:t>                            and over every living thing that moves on </a:t>
            </a:r>
          </a:p>
          <a:p>
            <a:pPr>
              <a:buNone/>
            </a:pPr>
            <a:r>
              <a:rPr lang="en-AU" dirty="0"/>
              <a:t>                                            the earth</a:t>
            </a:r>
          </a:p>
          <a:p>
            <a:pPr>
              <a:buNone/>
            </a:pPr>
            <a:endParaRPr lang="en-AU" dirty="0"/>
          </a:p>
        </p:txBody>
      </p:sp>
      <p:sp>
        <p:nvSpPr>
          <p:cNvPr id="4" name="Rectangle 3"/>
          <p:cNvSpPr/>
          <p:nvPr/>
        </p:nvSpPr>
        <p:spPr>
          <a:xfrm>
            <a:off x="1115616" y="1196752"/>
            <a:ext cx="2880320" cy="2304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p:cNvSpPr/>
          <p:nvPr/>
        </p:nvSpPr>
        <p:spPr>
          <a:xfrm>
            <a:off x="4788024" y="2060848"/>
            <a:ext cx="2016224" cy="504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p:cNvSpPr/>
          <p:nvPr/>
        </p:nvSpPr>
        <p:spPr>
          <a:xfrm>
            <a:off x="5364088" y="2564904"/>
            <a:ext cx="1152128" cy="504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p:cNvSpPr/>
          <p:nvPr/>
        </p:nvSpPr>
        <p:spPr>
          <a:xfrm>
            <a:off x="4716016" y="4725144"/>
            <a:ext cx="2232248" cy="5760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9"/>
            <a:ext cx="8712968" cy="5472608"/>
          </a:xfrm>
        </p:spPr>
        <p:txBody>
          <a:bodyPr/>
          <a:lstStyle/>
          <a:p>
            <a:pPr>
              <a:buNone/>
            </a:pPr>
            <a:r>
              <a:rPr lang="en-AU" dirty="0"/>
              <a:t>This covenant was given before sin enters to replenish the earth.</a:t>
            </a:r>
          </a:p>
          <a:p>
            <a:pPr>
              <a:buNone/>
            </a:pPr>
            <a:endParaRPr lang="en-AU" dirty="0"/>
          </a:p>
          <a:p>
            <a:pPr>
              <a:buNone/>
            </a:pPr>
            <a:r>
              <a:rPr lang="en-AU" dirty="0"/>
              <a:t>Mr and Mrs Adam were to populate the earth with a creation and a race like unto themselves in the Image of God according to His likeness.</a:t>
            </a:r>
          </a:p>
          <a:p>
            <a:pPr>
              <a:buNone/>
            </a:pPr>
            <a:endParaRPr lang="en-AU" dirty="0"/>
          </a:p>
          <a:p>
            <a:pPr>
              <a:buNone/>
            </a:pPr>
            <a:r>
              <a:rPr lang="en-AU" dirty="0"/>
              <a:t>God wanted them to reproduce themselves a sinless race of beings.</a:t>
            </a:r>
          </a:p>
        </p:txBody>
      </p:sp>
      <p:sp>
        <p:nvSpPr>
          <p:cNvPr id="4" name="Rectangle 3"/>
          <p:cNvSpPr/>
          <p:nvPr/>
        </p:nvSpPr>
        <p:spPr>
          <a:xfrm>
            <a:off x="2987824" y="836712"/>
            <a:ext cx="2088232" cy="504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332657"/>
            <a:ext cx="8712968" cy="5400600"/>
          </a:xfrm>
        </p:spPr>
        <p:txBody>
          <a:bodyPr>
            <a:normAutofit/>
          </a:bodyPr>
          <a:lstStyle/>
          <a:p>
            <a:pPr>
              <a:buNone/>
            </a:pPr>
            <a:r>
              <a:rPr lang="en-AU" dirty="0"/>
              <a:t>The Purpose of God in the creation and marriage of Mr &amp; Mrs Adam was</a:t>
            </a:r>
          </a:p>
          <a:p>
            <a:pPr>
              <a:buNone/>
            </a:pPr>
            <a:r>
              <a:rPr lang="en-AU" dirty="0"/>
              <a:t>         to bring forth sinless offspring in </a:t>
            </a:r>
          </a:p>
          <a:p>
            <a:pPr>
              <a:buNone/>
            </a:pPr>
            <a:r>
              <a:rPr lang="en-AU" dirty="0"/>
              <a:t>                                               multiplication</a:t>
            </a:r>
          </a:p>
          <a:p>
            <a:pPr>
              <a:buNone/>
            </a:pPr>
            <a:r>
              <a:rPr lang="en-AU" dirty="0"/>
              <a:t> and to fill the earth </a:t>
            </a:r>
          </a:p>
          <a:p>
            <a:pPr>
              <a:buNone/>
            </a:pPr>
            <a:r>
              <a:rPr lang="en-AU" dirty="0"/>
              <a:t>     so to subdue,</a:t>
            </a:r>
          </a:p>
          <a:p>
            <a:pPr>
              <a:buNone/>
            </a:pPr>
            <a:r>
              <a:rPr lang="en-AU" dirty="0"/>
              <a:t>              have dominion.</a:t>
            </a:r>
          </a:p>
        </p:txBody>
      </p:sp>
      <p:sp>
        <p:nvSpPr>
          <p:cNvPr id="4" name="Rectangle 3"/>
          <p:cNvSpPr/>
          <p:nvPr/>
        </p:nvSpPr>
        <p:spPr>
          <a:xfrm>
            <a:off x="1187624" y="1412776"/>
            <a:ext cx="2736304" cy="10081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p:cNvSpPr/>
          <p:nvPr/>
        </p:nvSpPr>
        <p:spPr>
          <a:xfrm>
            <a:off x="1331640" y="2420888"/>
            <a:ext cx="3816424" cy="20882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6024"/>
            <a:ext cx="9144000" cy="1052736"/>
          </a:xfrm>
        </p:spPr>
        <p:txBody>
          <a:bodyPr/>
          <a:lstStyle/>
          <a:p>
            <a:r>
              <a:rPr lang="en-AU" dirty="0"/>
              <a:t>Psalm 8</a:t>
            </a:r>
          </a:p>
        </p:txBody>
      </p:sp>
      <p:sp>
        <p:nvSpPr>
          <p:cNvPr id="3" name="Content Placeholder 2"/>
          <p:cNvSpPr>
            <a:spLocks noGrp="1"/>
          </p:cNvSpPr>
          <p:nvPr>
            <p:ph idx="1"/>
          </p:nvPr>
        </p:nvSpPr>
        <p:spPr>
          <a:xfrm>
            <a:off x="72008" y="764704"/>
            <a:ext cx="8964488" cy="5472608"/>
          </a:xfrm>
        </p:spPr>
        <p:txBody>
          <a:bodyPr>
            <a:normAutofit fontScale="70000" lnSpcReduction="20000"/>
          </a:bodyPr>
          <a:lstStyle/>
          <a:p>
            <a:pPr>
              <a:buNone/>
            </a:pPr>
            <a:r>
              <a:rPr lang="en-AU" b="1" baseline="30000" dirty="0"/>
              <a:t>1</a:t>
            </a:r>
            <a:r>
              <a:rPr lang="en-AU" dirty="0"/>
              <a:t>O </a:t>
            </a:r>
            <a:r>
              <a:rPr lang="en-AU" cap="small" dirty="0"/>
              <a:t>Lord</a:t>
            </a:r>
            <a:r>
              <a:rPr lang="en-AU" dirty="0"/>
              <a:t>, our Lord, How excellent </a:t>
            </a:r>
            <a:r>
              <a:rPr lang="en-AU" i="1" dirty="0"/>
              <a:t>is</a:t>
            </a:r>
            <a:r>
              <a:rPr lang="en-AU" dirty="0"/>
              <a:t> Your name in all the earth, Who have set Your glory above the heavens!</a:t>
            </a:r>
          </a:p>
          <a:p>
            <a:pPr>
              <a:buNone/>
            </a:pPr>
            <a:r>
              <a:rPr lang="en-AU" b="1" baseline="30000" dirty="0"/>
              <a:t>2 </a:t>
            </a:r>
            <a:r>
              <a:rPr lang="en-AU" dirty="0"/>
              <a:t>Out of the mouth of babes and nursing infants You have ordained strength, Because of Your enemies, That You may silence the enemy and the avenger.</a:t>
            </a:r>
          </a:p>
          <a:p>
            <a:pPr>
              <a:buNone/>
            </a:pPr>
            <a:r>
              <a:rPr lang="en-AU" b="1" baseline="30000" dirty="0"/>
              <a:t>3 </a:t>
            </a:r>
            <a:r>
              <a:rPr lang="en-AU" dirty="0"/>
              <a:t>When I consider Your heavens, the work of Your fingers, The moon and the stars, which You have ordained,</a:t>
            </a:r>
          </a:p>
          <a:p>
            <a:pPr>
              <a:buNone/>
            </a:pPr>
            <a:r>
              <a:rPr lang="en-AU" b="1" baseline="30000" dirty="0"/>
              <a:t>4 </a:t>
            </a:r>
            <a:r>
              <a:rPr lang="en-AU" dirty="0"/>
              <a:t>What is man that You are mindful of him, And the son of man that You visit him?</a:t>
            </a:r>
          </a:p>
          <a:p>
            <a:pPr>
              <a:buNone/>
            </a:pPr>
            <a:r>
              <a:rPr lang="en-AU" b="1" baseline="30000" dirty="0"/>
              <a:t>5 </a:t>
            </a:r>
            <a:r>
              <a:rPr lang="en-AU" dirty="0"/>
              <a:t>For You have made him a little lower than the angels, And You have crowned him with glory and </a:t>
            </a:r>
            <a:r>
              <a:rPr lang="en-AU" dirty="0" err="1"/>
              <a:t>honor</a:t>
            </a:r>
            <a:r>
              <a:rPr lang="en-AU" dirty="0"/>
              <a:t>.</a:t>
            </a:r>
          </a:p>
          <a:p>
            <a:pPr>
              <a:buNone/>
            </a:pPr>
            <a:r>
              <a:rPr lang="en-AU" b="1" baseline="30000" dirty="0"/>
              <a:t>6 </a:t>
            </a:r>
            <a:r>
              <a:rPr lang="en-AU" dirty="0"/>
              <a:t>You have made him to have dominion over the works of Your hands; You have put all </a:t>
            </a:r>
            <a:r>
              <a:rPr lang="en-AU" i="1" dirty="0"/>
              <a:t>things</a:t>
            </a:r>
            <a:r>
              <a:rPr lang="en-AU" dirty="0"/>
              <a:t> under his feet,</a:t>
            </a:r>
          </a:p>
          <a:p>
            <a:pPr>
              <a:buNone/>
            </a:pPr>
            <a:r>
              <a:rPr lang="en-AU" b="1" baseline="30000" dirty="0"/>
              <a:t>7 </a:t>
            </a:r>
            <a:r>
              <a:rPr lang="en-AU" dirty="0"/>
              <a:t>All sheep and oxen— Even the beasts of the field,</a:t>
            </a:r>
          </a:p>
          <a:p>
            <a:pPr>
              <a:buNone/>
            </a:pPr>
            <a:r>
              <a:rPr lang="en-AU" b="1" baseline="30000" dirty="0"/>
              <a:t>8 </a:t>
            </a:r>
            <a:r>
              <a:rPr lang="en-AU" dirty="0"/>
              <a:t>The birds of the air, And the fish of the sea That pass through the paths of the seas.</a:t>
            </a:r>
          </a:p>
          <a:p>
            <a:pPr>
              <a:buNone/>
            </a:pPr>
            <a:r>
              <a:rPr lang="en-AU" b="1" baseline="30000" dirty="0"/>
              <a:t>9 </a:t>
            </a:r>
            <a:r>
              <a:rPr lang="en-AU" dirty="0"/>
              <a:t>O </a:t>
            </a:r>
            <a:r>
              <a:rPr lang="en-AU" cap="small" dirty="0"/>
              <a:t>Lord</a:t>
            </a:r>
            <a:r>
              <a:rPr lang="en-AU" dirty="0"/>
              <a:t>, our Lord, How excellent </a:t>
            </a:r>
            <a:r>
              <a:rPr lang="en-AU" i="1" dirty="0"/>
              <a:t>is</a:t>
            </a:r>
            <a:r>
              <a:rPr lang="en-AU" dirty="0"/>
              <a:t> Your name in all the earth!</a:t>
            </a:r>
          </a:p>
          <a:p>
            <a:pPr>
              <a:buNone/>
            </a:pPr>
            <a:endParaRPr lang="en-AU"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Psalm 115:16</a:t>
            </a:r>
          </a:p>
        </p:txBody>
      </p:sp>
      <p:sp>
        <p:nvSpPr>
          <p:cNvPr id="3" name="Content Placeholder 2"/>
          <p:cNvSpPr>
            <a:spLocks noGrp="1"/>
          </p:cNvSpPr>
          <p:nvPr>
            <p:ph idx="1"/>
          </p:nvPr>
        </p:nvSpPr>
        <p:spPr/>
        <p:txBody>
          <a:bodyPr/>
          <a:lstStyle/>
          <a:p>
            <a:pPr>
              <a:buNone/>
            </a:pPr>
            <a:r>
              <a:rPr lang="en-AU" b="1" baseline="30000" dirty="0"/>
              <a:t>16 </a:t>
            </a:r>
            <a:r>
              <a:rPr lang="en-AU" dirty="0"/>
              <a:t>The heaven, </a:t>
            </a:r>
            <a:r>
              <a:rPr lang="en-AU" i="1" dirty="0"/>
              <a:t>even</a:t>
            </a:r>
            <a:r>
              <a:rPr lang="en-AU" dirty="0"/>
              <a:t> the heavens, </a:t>
            </a:r>
            <a:r>
              <a:rPr lang="en-AU" i="1" dirty="0"/>
              <a:t>are</a:t>
            </a:r>
            <a:r>
              <a:rPr lang="en-AU" dirty="0"/>
              <a:t> the </a:t>
            </a:r>
            <a:r>
              <a:rPr lang="en-AU" cap="small" dirty="0"/>
              <a:t>Lord</a:t>
            </a:r>
            <a:r>
              <a:rPr lang="en-AU" dirty="0"/>
              <a:t>’s;</a:t>
            </a:r>
            <a:br>
              <a:rPr lang="en-AU" dirty="0"/>
            </a:br>
            <a:r>
              <a:rPr lang="en-AU" dirty="0"/>
              <a:t>But the earth He has given to the children of men.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16025"/>
            <a:ext cx="8712968" cy="6021287"/>
          </a:xfrm>
        </p:spPr>
        <p:txBody>
          <a:bodyPr>
            <a:normAutofit/>
          </a:bodyPr>
          <a:lstStyle/>
          <a:p>
            <a:pPr>
              <a:buNone/>
            </a:pPr>
            <a:r>
              <a:rPr lang="en-AU" dirty="0"/>
              <a:t>If Adam and his wife had not sinned,</a:t>
            </a:r>
          </a:p>
          <a:p>
            <a:pPr>
              <a:buNone/>
            </a:pPr>
            <a:r>
              <a:rPr lang="en-AU" dirty="0"/>
              <a:t>then their offspring </a:t>
            </a:r>
          </a:p>
          <a:p>
            <a:pPr>
              <a:buNone/>
            </a:pPr>
            <a:r>
              <a:rPr lang="en-AU" dirty="0"/>
              <a:t>         would have been   a perfect offspring</a:t>
            </a:r>
          </a:p>
          <a:p>
            <a:pPr>
              <a:buNone/>
            </a:pPr>
            <a:r>
              <a:rPr lang="en-AU" dirty="0"/>
              <a:t>They would have produced a sinless,</a:t>
            </a:r>
          </a:p>
          <a:p>
            <a:pPr>
              <a:buNone/>
            </a:pPr>
            <a:r>
              <a:rPr lang="en-AU" dirty="0"/>
              <a:t>                                                     immortal,</a:t>
            </a:r>
          </a:p>
          <a:p>
            <a:pPr>
              <a:buNone/>
            </a:pPr>
            <a:r>
              <a:rPr lang="en-AU" dirty="0"/>
              <a:t>                                    and incorruptible seed</a:t>
            </a:r>
          </a:p>
          <a:p>
            <a:pPr>
              <a:buNone/>
            </a:pPr>
            <a:r>
              <a:rPr lang="en-AU" dirty="0"/>
              <a:t>Perfect children would have been born,</a:t>
            </a:r>
          </a:p>
          <a:p>
            <a:pPr>
              <a:buNone/>
            </a:pPr>
            <a:r>
              <a:rPr lang="en-AU" dirty="0"/>
              <a:t>                         without pain, sorrow,</a:t>
            </a:r>
          </a:p>
          <a:p>
            <a:pPr>
              <a:buNone/>
            </a:pPr>
            <a:r>
              <a:rPr lang="en-AU" dirty="0"/>
              <a:t>                         without heartache</a:t>
            </a:r>
          </a:p>
          <a:p>
            <a:pPr>
              <a:buNone/>
            </a:pPr>
            <a:r>
              <a:rPr lang="en-AU" dirty="0"/>
              <a:t>                               and travail</a:t>
            </a:r>
          </a:p>
        </p:txBody>
      </p:sp>
      <p:sp>
        <p:nvSpPr>
          <p:cNvPr id="7" name="Rectangle 6"/>
          <p:cNvSpPr/>
          <p:nvPr/>
        </p:nvSpPr>
        <p:spPr>
          <a:xfrm>
            <a:off x="1259632" y="1412776"/>
            <a:ext cx="2520280" cy="1224136"/>
          </a:xfrm>
          <a:prstGeom prst="rect">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p:cNvSpPr/>
          <p:nvPr/>
        </p:nvSpPr>
        <p:spPr>
          <a:xfrm>
            <a:off x="3491880" y="3789040"/>
            <a:ext cx="2448272" cy="576064"/>
          </a:xfrm>
          <a:prstGeom prst="rect">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p:cNvSpPr/>
          <p:nvPr/>
        </p:nvSpPr>
        <p:spPr>
          <a:xfrm>
            <a:off x="5076056" y="1484784"/>
            <a:ext cx="3816424" cy="5760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p:cNvSpPr/>
          <p:nvPr/>
        </p:nvSpPr>
        <p:spPr>
          <a:xfrm>
            <a:off x="5868144" y="2060848"/>
            <a:ext cx="1728192" cy="504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p:cNvSpPr/>
          <p:nvPr/>
        </p:nvSpPr>
        <p:spPr>
          <a:xfrm>
            <a:off x="6156176" y="2564904"/>
            <a:ext cx="2160240" cy="6480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p:cNvSpPr/>
          <p:nvPr/>
        </p:nvSpPr>
        <p:spPr>
          <a:xfrm>
            <a:off x="5220072" y="3212976"/>
            <a:ext cx="3672408" cy="4320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p:cNvSpPr/>
          <p:nvPr/>
        </p:nvSpPr>
        <p:spPr>
          <a:xfrm>
            <a:off x="2987824" y="4365104"/>
            <a:ext cx="4320480" cy="1656184"/>
          </a:xfrm>
          <a:prstGeom prst="rect">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88640"/>
            <a:ext cx="8712968" cy="5904656"/>
          </a:xfrm>
        </p:spPr>
        <p:txBody>
          <a:bodyPr>
            <a:normAutofit fontScale="92500" lnSpcReduction="10000"/>
          </a:bodyPr>
          <a:lstStyle/>
          <a:p>
            <a:r>
              <a:rPr lang="en-AU" dirty="0"/>
              <a:t>The earth would have populated with </a:t>
            </a:r>
          </a:p>
          <a:p>
            <a:pPr>
              <a:buNone/>
            </a:pPr>
            <a:r>
              <a:rPr lang="en-AU" dirty="0"/>
              <a:t>                      a sinless creation,</a:t>
            </a:r>
          </a:p>
          <a:p>
            <a:pPr>
              <a:buNone/>
            </a:pPr>
            <a:r>
              <a:rPr lang="en-AU" dirty="0"/>
              <a:t>                      a sinless race of human beings</a:t>
            </a:r>
          </a:p>
          <a:p>
            <a:pPr>
              <a:buNone/>
            </a:pPr>
            <a:r>
              <a:rPr lang="en-AU" dirty="0"/>
              <a:t>Each would </a:t>
            </a:r>
          </a:p>
          <a:p>
            <a:pPr>
              <a:buNone/>
            </a:pPr>
            <a:r>
              <a:rPr lang="en-AU" dirty="0"/>
              <a:t>have been      clean,</a:t>
            </a:r>
          </a:p>
          <a:p>
            <a:pPr>
              <a:buNone/>
            </a:pPr>
            <a:r>
              <a:rPr lang="en-AU" dirty="0"/>
              <a:t>                          pure</a:t>
            </a:r>
          </a:p>
          <a:p>
            <a:pPr>
              <a:buNone/>
            </a:pPr>
            <a:r>
              <a:rPr lang="en-AU" dirty="0"/>
              <a:t>             and      holy.</a:t>
            </a:r>
          </a:p>
          <a:p>
            <a:pPr>
              <a:buNone/>
            </a:pPr>
            <a:r>
              <a:rPr lang="en-AU" dirty="0"/>
              <a:t>This was God’s original intention</a:t>
            </a:r>
          </a:p>
          <a:p>
            <a:pPr>
              <a:buNone/>
            </a:pPr>
            <a:r>
              <a:rPr lang="en-AU" dirty="0"/>
              <a:t>This was God’s purpose in the </a:t>
            </a:r>
            <a:r>
              <a:rPr lang="en-AU" dirty="0" err="1"/>
              <a:t>Edenic</a:t>
            </a:r>
            <a:r>
              <a:rPr lang="en-AU" dirty="0"/>
              <a:t>      </a:t>
            </a:r>
          </a:p>
          <a:p>
            <a:pPr>
              <a:buNone/>
            </a:pPr>
            <a:r>
              <a:rPr lang="en-AU" dirty="0"/>
              <a:t>                                                     covenant </a:t>
            </a:r>
          </a:p>
          <a:p>
            <a:pPr>
              <a:buNone/>
            </a:pPr>
            <a:r>
              <a:rPr lang="en-AU" dirty="0"/>
              <a:t>made before sin entered.</a:t>
            </a:r>
          </a:p>
        </p:txBody>
      </p:sp>
      <p:sp>
        <p:nvSpPr>
          <p:cNvPr id="5" name="Rectangle 4"/>
          <p:cNvSpPr/>
          <p:nvPr/>
        </p:nvSpPr>
        <p:spPr>
          <a:xfrm>
            <a:off x="2555776" y="764704"/>
            <a:ext cx="6048672" cy="29523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p:cNvSpPr/>
          <p:nvPr/>
        </p:nvSpPr>
        <p:spPr>
          <a:xfrm>
            <a:off x="1835696" y="3789040"/>
            <a:ext cx="6048672" cy="1368152"/>
          </a:xfrm>
          <a:prstGeom prst="rect">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332657"/>
            <a:ext cx="8712968" cy="5400600"/>
          </a:xfrm>
        </p:spPr>
        <p:txBody>
          <a:bodyPr/>
          <a:lstStyle/>
          <a:p>
            <a:pPr>
              <a:buNone/>
            </a:pPr>
            <a:r>
              <a:rPr lang="en-AU" dirty="0"/>
              <a:t>Since the fall from the glory of God </a:t>
            </a:r>
          </a:p>
          <a:p>
            <a:pPr>
              <a:buNone/>
            </a:pPr>
            <a:r>
              <a:rPr lang="en-AU" dirty="0"/>
              <a:t>(Gen 3; Rom 3:23) every child of Adam’s race has been born in sin,</a:t>
            </a:r>
          </a:p>
          <a:p>
            <a:pPr>
              <a:buNone/>
            </a:pPr>
            <a:r>
              <a:rPr lang="en-AU" dirty="0"/>
              <a:t>                                          </a:t>
            </a:r>
            <a:r>
              <a:rPr lang="en-AU" dirty="0" err="1"/>
              <a:t>shapen</a:t>
            </a:r>
            <a:r>
              <a:rPr lang="en-AU" dirty="0"/>
              <a:t> in iniquity,</a:t>
            </a:r>
          </a:p>
          <a:p>
            <a:pPr>
              <a:buNone/>
            </a:pPr>
            <a:r>
              <a:rPr lang="en-AU" dirty="0"/>
              <a:t>                                          born under the </a:t>
            </a:r>
          </a:p>
          <a:p>
            <a:pPr>
              <a:buNone/>
            </a:pPr>
            <a:r>
              <a:rPr lang="en-AU" dirty="0"/>
              <a:t>                                           curse of sin,</a:t>
            </a:r>
          </a:p>
          <a:p>
            <a:pPr>
              <a:buNone/>
            </a:pPr>
            <a:r>
              <a:rPr lang="en-AU" dirty="0"/>
              <a:t>                                                     of sickness,</a:t>
            </a:r>
          </a:p>
          <a:p>
            <a:pPr>
              <a:buNone/>
            </a:pPr>
            <a:r>
              <a:rPr lang="en-AU" dirty="0"/>
              <a:t>                                                     of diseases</a:t>
            </a:r>
          </a:p>
          <a:p>
            <a:pPr>
              <a:buNone/>
            </a:pPr>
            <a:r>
              <a:rPr lang="en-AU" dirty="0"/>
              <a:t>                                                 and death</a:t>
            </a:r>
          </a:p>
        </p:txBody>
      </p:sp>
      <p:sp>
        <p:nvSpPr>
          <p:cNvPr id="4" name="Rectangle 3"/>
          <p:cNvSpPr/>
          <p:nvPr/>
        </p:nvSpPr>
        <p:spPr>
          <a:xfrm>
            <a:off x="5076056" y="1556792"/>
            <a:ext cx="3600400" cy="38884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9"/>
            <a:ext cx="8712968" cy="5472608"/>
          </a:xfrm>
        </p:spPr>
        <p:txBody>
          <a:bodyPr/>
          <a:lstStyle/>
          <a:p>
            <a:pPr>
              <a:buNone/>
            </a:pPr>
            <a:r>
              <a:rPr lang="en-AU" dirty="0"/>
              <a:t>Because of the sin of rebellion and disobedience in the heart,</a:t>
            </a:r>
          </a:p>
          <a:p>
            <a:pPr>
              <a:buNone/>
            </a:pPr>
            <a:r>
              <a:rPr lang="en-AU" dirty="0"/>
              <a:t>the human race has brought forth a corruptible mortal creation (Rom 5:12-21)</a:t>
            </a:r>
          </a:p>
          <a:p>
            <a:pPr>
              <a:buNone/>
            </a:pPr>
            <a:r>
              <a:rPr lang="en-AU" dirty="0"/>
              <a:t>Satan through the fall, thus prevented the birth of any perfect sinless offspring from Adam &amp; Eve, and the whole human race.</a:t>
            </a:r>
          </a:p>
          <a:p>
            <a:pPr>
              <a:buNone/>
            </a:pPr>
            <a:r>
              <a:rPr lang="en-AU" dirty="0"/>
              <a:t>It looks like as if </a:t>
            </a:r>
            <a:r>
              <a:rPr lang="en-AU" dirty="0" err="1"/>
              <a:t>satan</a:t>
            </a:r>
            <a:r>
              <a:rPr lang="en-AU" dirty="0"/>
              <a:t> had frustrated or cancelled out God’s covenant to man.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332657"/>
            <a:ext cx="8712968" cy="5400600"/>
          </a:xfrm>
        </p:spPr>
        <p:txBody>
          <a:bodyPr/>
          <a:lstStyle/>
          <a:p>
            <a:pPr>
              <a:buNone/>
            </a:pPr>
            <a:r>
              <a:rPr lang="en-AU" dirty="0"/>
              <a:t>Under the reign of sin, God introduced the plan of redemption. </a:t>
            </a:r>
          </a:p>
          <a:p>
            <a:pPr>
              <a:buNone/>
            </a:pPr>
            <a:r>
              <a:rPr lang="en-AU" dirty="0"/>
              <a:t>And each of the covenants given by God (8 of them) were fragments of the Everlasting Covenant made in the council of Godhead in the events of sin.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778"/>
            <a:ext cx="9144000" cy="1756038"/>
          </a:xfrm>
        </p:spPr>
        <p:txBody>
          <a:bodyPr/>
          <a:lstStyle/>
          <a:p>
            <a:r>
              <a:rPr lang="en-AU" dirty="0"/>
              <a:t>The question is: Has God forgotten His original covenant or cast away His plan?</a:t>
            </a:r>
          </a:p>
        </p:txBody>
      </p:sp>
      <p:sp>
        <p:nvSpPr>
          <p:cNvPr id="3" name="Content Placeholder 2"/>
          <p:cNvSpPr>
            <a:spLocks noGrp="1"/>
          </p:cNvSpPr>
          <p:nvPr>
            <p:ph idx="1"/>
          </p:nvPr>
        </p:nvSpPr>
        <p:spPr>
          <a:xfrm>
            <a:off x="251520" y="1916832"/>
            <a:ext cx="8712968" cy="4248472"/>
          </a:xfrm>
        </p:spPr>
        <p:txBody>
          <a:bodyPr>
            <a:normAutofit lnSpcReduction="10000"/>
          </a:bodyPr>
          <a:lstStyle/>
          <a:p>
            <a:pPr>
              <a:buNone/>
            </a:pPr>
            <a:r>
              <a:rPr lang="en-AU" dirty="0"/>
              <a:t>Certainly not! (Is 55:8-11, 40:8, 1 Pet 1:25)</a:t>
            </a:r>
          </a:p>
          <a:p>
            <a:pPr>
              <a:buNone/>
            </a:pPr>
            <a:r>
              <a:rPr lang="en-AU" dirty="0"/>
              <a:t>We can absolutely trust in His word</a:t>
            </a:r>
          </a:p>
          <a:p>
            <a:pPr>
              <a:buNone/>
            </a:pPr>
            <a:r>
              <a:rPr lang="en-AU" dirty="0"/>
              <a:t>*All the covenants from O.T consummated in the New Covenant – the Gospel of Jesus Christ.</a:t>
            </a:r>
          </a:p>
          <a:p>
            <a:pPr>
              <a:buNone/>
            </a:pPr>
            <a:r>
              <a:rPr lang="en-AU" dirty="0"/>
              <a:t>That which was apparently frustrated in creation </a:t>
            </a:r>
            <a:r>
              <a:rPr lang="en-AU" u="sng" dirty="0"/>
              <a:t>will come to fulfilment in redemption.</a:t>
            </a:r>
          </a:p>
        </p:txBody>
      </p:sp>
      <p:sp>
        <p:nvSpPr>
          <p:cNvPr id="4" name="Oval 3"/>
          <p:cNvSpPr/>
          <p:nvPr/>
        </p:nvSpPr>
        <p:spPr>
          <a:xfrm>
            <a:off x="7668344" y="4437112"/>
            <a:ext cx="50405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Oval 4"/>
          <p:cNvSpPr/>
          <p:nvPr/>
        </p:nvSpPr>
        <p:spPr>
          <a:xfrm>
            <a:off x="6732240" y="4869160"/>
            <a:ext cx="50405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496" y="72008"/>
            <a:ext cx="8856984" cy="6165304"/>
          </a:xfrm>
        </p:spPr>
        <p:txBody>
          <a:bodyPr>
            <a:normAutofit fontScale="85000" lnSpcReduction="20000"/>
          </a:bodyPr>
          <a:lstStyle/>
          <a:p>
            <a:pPr>
              <a:buNone/>
            </a:pPr>
            <a:r>
              <a:rPr lang="en-AU" dirty="0"/>
              <a:t>His will and purpose is still to bring forth</a:t>
            </a:r>
          </a:p>
          <a:p>
            <a:pPr>
              <a:buNone/>
            </a:pPr>
            <a:r>
              <a:rPr lang="en-AU" dirty="0"/>
              <a:t>            a sinless,</a:t>
            </a:r>
          </a:p>
          <a:p>
            <a:pPr>
              <a:buNone/>
            </a:pPr>
            <a:r>
              <a:rPr lang="en-AU" dirty="0"/>
              <a:t>               perfect</a:t>
            </a:r>
          </a:p>
          <a:p>
            <a:pPr>
              <a:buNone/>
            </a:pPr>
            <a:r>
              <a:rPr lang="en-AU" dirty="0"/>
              <a:t>       and immortal creation.</a:t>
            </a:r>
          </a:p>
          <a:p>
            <a:pPr>
              <a:buNone/>
            </a:pPr>
            <a:r>
              <a:rPr lang="en-AU" u="sng" dirty="0"/>
              <a:t>This time, it will be through Jesus Christ &amp; His Church, His Bride.</a:t>
            </a:r>
          </a:p>
          <a:p>
            <a:pPr>
              <a:buNone/>
            </a:pPr>
            <a:r>
              <a:rPr lang="en-AU" dirty="0"/>
              <a:t>The creation which Adam and his wife</a:t>
            </a:r>
          </a:p>
          <a:p>
            <a:pPr>
              <a:buNone/>
            </a:pPr>
            <a:r>
              <a:rPr lang="en-AU" dirty="0"/>
              <a:t>   would have brought forth,</a:t>
            </a:r>
          </a:p>
          <a:p>
            <a:pPr>
              <a:buNone/>
            </a:pPr>
            <a:r>
              <a:rPr lang="en-AU" dirty="0"/>
              <a:t>   would have been like </a:t>
            </a:r>
          </a:p>
          <a:p>
            <a:pPr>
              <a:buNone/>
            </a:pPr>
            <a:r>
              <a:rPr lang="en-AU" dirty="0"/>
              <a:t>   a new creation,</a:t>
            </a:r>
          </a:p>
          <a:p>
            <a:pPr>
              <a:buNone/>
            </a:pPr>
            <a:r>
              <a:rPr lang="en-AU" dirty="0"/>
              <a:t>   a new order,   </a:t>
            </a:r>
          </a:p>
          <a:p>
            <a:pPr>
              <a:buNone/>
            </a:pPr>
            <a:r>
              <a:rPr lang="en-AU" dirty="0"/>
              <a:t>   a perfect human offspring,</a:t>
            </a:r>
          </a:p>
          <a:p>
            <a:pPr>
              <a:buNone/>
            </a:pPr>
            <a:r>
              <a:rPr lang="en-AU" dirty="0"/>
              <a:t>   having no need of redemption.</a:t>
            </a:r>
          </a:p>
          <a:p>
            <a:pPr>
              <a:buNone/>
            </a:pPr>
            <a:r>
              <a:rPr lang="en-AU" dirty="0"/>
              <a:t>They would have not been born sinful </a:t>
            </a:r>
          </a:p>
          <a:p>
            <a:pPr>
              <a:buNone/>
            </a:pPr>
            <a:r>
              <a:rPr lang="en-AU" dirty="0"/>
              <a:t>                               nor the product of sinful parents.</a:t>
            </a:r>
          </a:p>
        </p:txBody>
      </p:sp>
      <p:sp>
        <p:nvSpPr>
          <p:cNvPr id="4" name="Rectangle 3"/>
          <p:cNvSpPr/>
          <p:nvPr/>
        </p:nvSpPr>
        <p:spPr>
          <a:xfrm>
            <a:off x="1547664" y="476672"/>
            <a:ext cx="3168352" cy="12241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p:cNvSpPr/>
          <p:nvPr/>
        </p:nvSpPr>
        <p:spPr>
          <a:xfrm>
            <a:off x="251520" y="2852936"/>
            <a:ext cx="5472608" cy="2448272"/>
          </a:xfrm>
          <a:prstGeom prst="rect">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p:cNvSpPr/>
          <p:nvPr/>
        </p:nvSpPr>
        <p:spPr>
          <a:xfrm>
            <a:off x="0" y="5301208"/>
            <a:ext cx="8460432" cy="792088"/>
          </a:xfrm>
          <a:prstGeom prst="rect">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The New Covenant </a:t>
            </a:r>
          </a:p>
        </p:txBody>
      </p:sp>
      <p:sp>
        <p:nvSpPr>
          <p:cNvPr id="3" name="Content Placeholder 2"/>
          <p:cNvSpPr>
            <a:spLocks noGrp="1"/>
          </p:cNvSpPr>
          <p:nvPr>
            <p:ph idx="1"/>
          </p:nvPr>
        </p:nvSpPr>
        <p:spPr>
          <a:xfrm>
            <a:off x="251520" y="1052736"/>
            <a:ext cx="8712968" cy="5040559"/>
          </a:xfrm>
        </p:spPr>
        <p:txBody>
          <a:bodyPr>
            <a:normAutofit fontScale="92500" lnSpcReduction="10000"/>
          </a:bodyPr>
          <a:lstStyle/>
          <a:p>
            <a:pPr>
              <a:buNone/>
            </a:pPr>
            <a:r>
              <a:rPr lang="en-AU" dirty="0"/>
              <a:t>Matthew 26:26-28</a:t>
            </a:r>
          </a:p>
          <a:p>
            <a:pPr>
              <a:buNone/>
            </a:pPr>
            <a:r>
              <a:rPr lang="en-AU" b="1" baseline="30000" dirty="0"/>
              <a:t>26 </a:t>
            </a:r>
            <a:r>
              <a:rPr lang="en-AU" dirty="0"/>
              <a:t>And as they were eating, Jesus took bread, blessed and broke </a:t>
            </a:r>
            <a:r>
              <a:rPr lang="en-AU" i="1" dirty="0" err="1"/>
              <a:t>it,</a:t>
            </a:r>
            <a:r>
              <a:rPr lang="en-AU" dirty="0" err="1"/>
              <a:t>and</a:t>
            </a:r>
            <a:r>
              <a:rPr lang="en-AU" dirty="0"/>
              <a:t> gave </a:t>
            </a:r>
            <a:r>
              <a:rPr lang="en-AU" i="1" dirty="0"/>
              <a:t>it</a:t>
            </a:r>
            <a:r>
              <a:rPr lang="en-AU" dirty="0"/>
              <a:t> to the disciples and said, “Take, eat; this is My body.”</a:t>
            </a:r>
          </a:p>
          <a:p>
            <a:pPr>
              <a:buNone/>
            </a:pPr>
            <a:r>
              <a:rPr lang="en-AU" b="1" baseline="30000" dirty="0"/>
              <a:t>27 </a:t>
            </a:r>
            <a:r>
              <a:rPr lang="en-AU" dirty="0"/>
              <a:t>Then He took the cup, and gave thanks, and gave </a:t>
            </a:r>
            <a:r>
              <a:rPr lang="en-AU" i="1" dirty="0"/>
              <a:t>it</a:t>
            </a:r>
            <a:r>
              <a:rPr lang="en-AU" dirty="0"/>
              <a:t> to them, saying, “Drink from it, all of you. </a:t>
            </a:r>
          </a:p>
          <a:p>
            <a:pPr>
              <a:buNone/>
            </a:pPr>
            <a:r>
              <a:rPr lang="en-AU" b="1" baseline="30000" dirty="0"/>
              <a:t>28 </a:t>
            </a:r>
            <a:r>
              <a:rPr lang="en-AU" dirty="0"/>
              <a:t>For this is My blood of the new covenant, which is shed for many for the remission of sins.</a:t>
            </a:r>
          </a:p>
          <a:p>
            <a:pPr>
              <a:buNone/>
            </a:pPr>
            <a:endParaRPr lang="en-AU"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Hebrews 8:6-12</a:t>
            </a:r>
          </a:p>
        </p:txBody>
      </p:sp>
      <p:sp>
        <p:nvSpPr>
          <p:cNvPr id="3" name="Content Placeholder 2"/>
          <p:cNvSpPr>
            <a:spLocks noGrp="1"/>
          </p:cNvSpPr>
          <p:nvPr>
            <p:ph idx="1"/>
          </p:nvPr>
        </p:nvSpPr>
        <p:spPr>
          <a:xfrm>
            <a:off x="251520" y="1207293"/>
            <a:ext cx="8712968" cy="4886003"/>
          </a:xfrm>
        </p:spPr>
        <p:txBody>
          <a:bodyPr>
            <a:normAutofit fontScale="92500" lnSpcReduction="20000"/>
          </a:bodyPr>
          <a:lstStyle/>
          <a:p>
            <a:pPr>
              <a:buNone/>
            </a:pPr>
            <a:r>
              <a:rPr lang="en-AU" b="1" baseline="30000" dirty="0"/>
              <a:t>6 </a:t>
            </a:r>
            <a:r>
              <a:rPr lang="en-AU" dirty="0"/>
              <a:t>But now He has obtained a more excellent ministry, inasmuch as He is also Mediator of a better covenant, which was established on better promises.</a:t>
            </a:r>
          </a:p>
          <a:p>
            <a:pPr>
              <a:buNone/>
            </a:pPr>
            <a:r>
              <a:rPr lang="en-AU" b="1" baseline="30000" dirty="0"/>
              <a:t>7 </a:t>
            </a:r>
            <a:r>
              <a:rPr lang="en-AU" dirty="0"/>
              <a:t>For if that first </a:t>
            </a:r>
            <a:r>
              <a:rPr lang="en-AU" i="1" dirty="0"/>
              <a:t>covenant</a:t>
            </a:r>
            <a:r>
              <a:rPr lang="en-AU" dirty="0"/>
              <a:t> had been faultless, then no place would have been sought for a second. </a:t>
            </a:r>
          </a:p>
          <a:p>
            <a:pPr>
              <a:buNone/>
            </a:pPr>
            <a:r>
              <a:rPr lang="en-AU" b="1" baseline="30000" dirty="0"/>
              <a:t>8 </a:t>
            </a:r>
            <a:r>
              <a:rPr lang="en-AU" dirty="0"/>
              <a:t>Because finding fault with them, He says: “Behold, the days are coming, says the L</a:t>
            </a:r>
            <a:r>
              <a:rPr lang="en-AU" cap="small" dirty="0"/>
              <a:t>ord</a:t>
            </a:r>
            <a:r>
              <a:rPr lang="en-AU" dirty="0"/>
              <a:t>, when I will make a new covenant with the house of Israel and with the house of Judah—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1400"/>
            <a:ext cx="9144000" cy="1052736"/>
          </a:xfrm>
        </p:spPr>
        <p:txBody>
          <a:bodyPr/>
          <a:lstStyle/>
          <a:p>
            <a:r>
              <a:rPr lang="en-AU" dirty="0"/>
              <a:t>Hebrews 8:6-12 (cont.)</a:t>
            </a:r>
          </a:p>
        </p:txBody>
      </p:sp>
      <p:sp>
        <p:nvSpPr>
          <p:cNvPr id="3" name="Content Placeholder 2"/>
          <p:cNvSpPr>
            <a:spLocks noGrp="1"/>
          </p:cNvSpPr>
          <p:nvPr>
            <p:ph idx="1"/>
          </p:nvPr>
        </p:nvSpPr>
        <p:spPr>
          <a:xfrm>
            <a:off x="251520" y="836712"/>
            <a:ext cx="8712968" cy="5256585"/>
          </a:xfrm>
        </p:spPr>
        <p:txBody>
          <a:bodyPr>
            <a:normAutofit fontScale="77500" lnSpcReduction="20000"/>
          </a:bodyPr>
          <a:lstStyle/>
          <a:p>
            <a:pPr>
              <a:buNone/>
            </a:pPr>
            <a:r>
              <a:rPr lang="en-AU" b="1" baseline="30000" dirty="0"/>
              <a:t>9 </a:t>
            </a:r>
            <a:r>
              <a:rPr lang="en-AU" dirty="0"/>
              <a:t>not according to the covenant that I made with their fathers in the day when I took them by the hand to lead them out of the land of Egypt; because they did not continue in My covenant, and I disregarded them, says the L</a:t>
            </a:r>
            <a:r>
              <a:rPr lang="en-AU" cap="small" dirty="0"/>
              <a:t>ord</a:t>
            </a:r>
            <a:r>
              <a:rPr lang="en-AU" dirty="0"/>
              <a:t>. </a:t>
            </a:r>
          </a:p>
          <a:p>
            <a:pPr>
              <a:buNone/>
            </a:pPr>
            <a:r>
              <a:rPr lang="en-AU" b="1" baseline="30000" dirty="0"/>
              <a:t>10 </a:t>
            </a:r>
            <a:r>
              <a:rPr lang="en-AU" dirty="0"/>
              <a:t>For this </a:t>
            </a:r>
            <a:r>
              <a:rPr lang="en-AU" i="1" dirty="0"/>
              <a:t>is</a:t>
            </a:r>
            <a:r>
              <a:rPr lang="en-AU" dirty="0"/>
              <a:t> the covenant that I will make with the house of Israel after those days, says the </a:t>
            </a:r>
            <a:r>
              <a:rPr lang="en-AU" cap="small" dirty="0"/>
              <a:t>Lord</a:t>
            </a:r>
            <a:r>
              <a:rPr lang="en-AU" dirty="0"/>
              <a:t>: I will put My laws in their mind and write them on their hearts; and I will be their God, and they shall be My people. </a:t>
            </a:r>
          </a:p>
          <a:p>
            <a:pPr>
              <a:buNone/>
            </a:pPr>
            <a:r>
              <a:rPr lang="en-AU" b="1" baseline="30000" dirty="0"/>
              <a:t>11 </a:t>
            </a:r>
            <a:r>
              <a:rPr lang="en-AU" dirty="0"/>
              <a:t>None of them shall teach his </a:t>
            </a:r>
            <a:r>
              <a:rPr lang="en-AU" dirty="0" err="1"/>
              <a:t>neighbor</a:t>
            </a:r>
            <a:r>
              <a:rPr lang="en-AU" dirty="0"/>
              <a:t>, and none his brother, saying, ‘Know the </a:t>
            </a:r>
            <a:r>
              <a:rPr lang="en-AU" cap="small" dirty="0"/>
              <a:t>Lord</a:t>
            </a:r>
            <a:r>
              <a:rPr lang="en-AU" dirty="0"/>
              <a:t>,’ for all shall know Me, from the least of them to the greatest of them. </a:t>
            </a:r>
          </a:p>
          <a:p>
            <a:pPr>
              <a:buNone/>
            </a:pPr>
            <a:r>
              <a:rPr lang="en-AU" b="1" baseline="30000" dirty="0"/>
              <a:t>12 </a:t>
            </a:r>
            <a:r>
              <a:rPr lang="en-AU" dirty="0"/>
              <a:t>For I will be merciful to their unrighteousness, and their sins and their lawless deeds I will remember no more.”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44017"/>
            <a:ext cx="8712968" cy="6021287"/>
          </a:xfrm>
        </p:spPr>
        <p:txBody>
          <a:bodyPr>
            <a:normAutofit/>
          </a:bodyPr>
          <a:lstStyle/>
          <a:p>
            <a:pPr>
              <a:buNone/>
            </a:pPr>
            <a:r>
              <a:rPr lang="en-AU" dirty="0"/>
              <a:t>That which the 1</a:t>
            </a:r>
            <a:r>
              <a:rPr lang="en-AU" baseline="30000" dirty="0"/>
              <a:t>st</a:t>
            </a:r>
            <a:r>
              <a:rPr lang="en-AU" dirty="0"/>
              <a:t> Adam &amp; his bride failed   </a:t>
            </a:r>
          </a:p>
          <a:p>
            <a:pPr>
              <a:buNone/>
            </a:pPr>
            <a:r>
              <a:rPr lang="en-AU" dirty="0"/>
              <a:t>       to </a:t>
            </a:r>
            <a:r>
              <a:rPr lang="en-AU" dirty="0" err="1"/>
              <a:t>fufil</a:t>
            </a:r>
            <a:endParaRPr lang="en-AU" dirty="0"/>
          </a:p>
          <a:p>
            <a:pPr>
              <a:buNone/>
            </a:pPr>
            <a:r>
              <a:rPr lang="en-AU" dirty="0"/>
              <a:t>will be fulfilled in the last Adam</a:t>
            </a:r>
          </a:p>
          <a:p>
            <a:pPr>
              <a:buNone/>
            </a:pPr>
            <a:r>
              <a:rPr lang="en-AU" dirty="0"/>
              <a:t>                         &amp; his bride, the church.</a:t>
            </a:r>
          </a:p>
          <a:p>
            <a:pPr>
              <a:buNone/>
            </a:pPr>
            <a:r>
              <a:rPr lang="en-AU" dirty="0"/>
              <a:t>The new covenant pertains to Christ &amp; His Church &amp; the new covenant promises &amp; blessings are the fulfilment of all previous covenants, &amp; more “the seed” promises in each covenant.</a:t>
            </a:r>
          </a:p>
          <a:p>
            <a:pPr>
              <a:buNone/>
            </a:pPr>
            <a:r>
              <a:rPr lang="en-AU" dirty="0"/>
              <a:t>Gen 3:15 is the greatest promise of God (in the “Adamic covenant”)</a:t>
            </a:r>
          </a:p>
        </p:txBody>
      </p:sp>
      <p:sp>
        <p:nvSpPr>
          <p:cNvPr id="4" name="Rectangle 3"/>
          <p:cNvSpPr/>
          <p:nvPr/>
        </p:nvSpPr>
        <p:spPr>
          <a:xfrm>
            <a:off x="1547664" y="764704"/>
            <a:ext cx="6264696" cy="16561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9"/>
            <a:ext cx="8712968" cy="5472608"/>
          </a:xfrm>
        </p:spPr>
        <p:txBody>
          <a:bodyPr/>
          <a:lstStyle/>
          <a:p>
            <a:pPr>
              <a:buNone/>
            </a:pPr>
            <a:r>
              <a:rPr lang="en-AU" dirty="0"/>
              <a:t>The greatest and highest promise in each of the covenants of God is that which pertains to “the seed”.</a:t>
            </a:r>
          </a:p>
          <a:p>
            <a:pPr>
              <a:buNone/>
            </a:pPr>
            <a:r>
              <a:rPr lang="en-AU" dirty="0"/>
              <a:t>The seed promises &amp; what this seed would do finds its ultimate fulfilment in Rev 12.</a:t>
            </a:r>
          </a:p>
          <a:p>
            <a:pPr>
              <a:buNone/>
            </a:pPr>
            <a:r>
              <a:rPr lang="en-AU" dirty="0"/>
              <a:t>In Rev 12, the serpent, the devil himself, is cast out of heaven. </a:t>
            </a:r>
          </a:p>
          <a:p>
            <a:pPr>
              <a:buNone/>
            </a:pPr>
            <a:r>
              <a:rPr lang="en-AU" dirty="0"/>
              <a:t>This was the ultimate “bruising his head” spoken of in the Gen 3:15 promise.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9"/>
            <a:ext cx="8712968" cy="5472608"/>
          </a:xfrm>
        </p:spPr>
        <p:txBody>
          <a:bodyPr/>
          <a:lstStyle/>
          <a:p>
            <a:pPr>
              <a:buNone/>
            </a:pPr>
            <a:r>
              <a:rPr lang="en-AU" dirty="0"/>
              <a:t>The Lord Jesus Christ &amp; His bride, the bride-church will fulfil God’s ultimate purpose in marriage.</a:t>
            </a:r>
          </a:p>
          <a:p>
            <a:pPr>
              <a:buNone/>
            </a:pPr>
            <a:r>
              <a:rPr lang="en-AU" dirty="0"/>
              <a:t>It is called the great mystery of Christ &amp; His church.</a:t>
            </a:r>
          </a:p>
          <a:p>
            <a:pPr>
              <a:buNone/>
            </a:pPr>
            <a:r>
              <a:rPr lang="en-AU" dirty="0"/>
              <a:t>It is always 1</a:t>
            </a:r>
            <a:r>
              <a:rPr lang="en-AU" baseline="30000" dirty="0"/>
              <a:t>st</a:t>
            </a:r>
            <a:r>
              <a:rPr lang="en-AU" dirty="0"/>
              <a:t> the natural &amp; afterwards that which is spiritual (1 </a:t>
            </a:r>
            <a:r>
              <a:rPr lang="en-AU" dirty="0" err="1"/>
              <a:t>Cor</a:t>
            </a:r>
            <a:r>
              <a:rPr lang="en-AU" dirty="0"/>
              <a:t> 15:45-46).</a:t>
            </a:r>
          </a:p>
          <a:p>
            <a:pPr>
              <a:buNone/>
            </a:pPr>
            <a:r>
              <a:rPr lang="en-AU" dirty="0"/>
              <a:t>1</a:t>
            </a:r>
            <a:r>
              <a:rPr lang="en-AU" baseline="30000" dirty="0"/>
              <a:t>st</a:t>
            </a:r>
            <a:r>
              <a:rPr lang="en-AU" dirty="0"/>
              <a:t> it is the failure of the old creation,</a:t>
            </a:r>
          </a:p>
          <a:p>
            <a:pPr>
              <a:buNone/>
            </a:pPr>
            <a:r>
              <a:rPr lang="en-AU" dirty="0"/>
              <a:t>and then, it is the victory of the new creation through redemption.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8"/>
            <a:ext cx="8712968" cy="5832647"/>
          </a:xfrm>
        </p:spPr>
        <p:txBody>
          <a:bodyPr>
            <a:normAutofit/>
          </a:bodyPr>
          <a:lstStyle/>
          <a:p>
            <a:pPr>
              <a:buNone/>
            </a:pPr>
            <a:r>
              <a:rPr lang="en-AU" dirty="0"/>
              <a:t>Marriage is ordained &amp; blessed of God </a:t>
            </a:r>
          </a:p>
          <a:p>
            <a:pPr>
              <a:buNone/>
            </a:pPr>
            <a:r>
              <a:rPr lang="en-AU" dirty="0"/>
              <a:t>       to bring forth children</a:t>
            </a:r>
          </a:p>
          <a:p>
            <a:pPr>
              <a:buNone/>
            </a:pPr>
            <a:r>
              <a:rPr lang="en-AU" dirty="0"/>
              <a:t>       to the glory of God.</a:t>
            </a:r>
          </a:p>
          <a:p>
            <a:pPr>
              <a:buNone/>
            </a:pPr>
            <a:r>
              <a:rPr lang="en-AU" dirty="0"/>
              <a:t>God still intends </a:t>
            </a:r>
          </a:p>
          <a:p>
            <a:pPr>
              <a:buNone/>
            </a:pPr>
            <a:r>
              <a:rPr lang="en-AU" dirty="0"/>
              <a:t> to have a perfect,</a:t>
            </a:r>
          </a:p>
          <a:p>
            <a:pPr>
              <a:buNone/>
            </a:pPr>
            <a:r>
              <a:rPr lang="en-AU" dirty="0"/>
              <a:t>                    sinless,</a:t>
            </a:r>
          </a:p>
          <a:p>
            <a:pPr>
              <a:buNone/>
            </a:pPr>
            <a:r>
              <a:rPr lang="en-AU" dirty="0"/>
              <a:t>            and immortal creation brought forth</a:t>
            </a:r>
          </a:p>
          <a:p>
            <a:pPr>
              <a:buNone/>
            </a:pPr>
            <a:r>
              <a:rPr lang="en-AU" dirty="0"/>
              <a:t>This purpose of God can be fulfilled &amp; is fulfilled in Christ &amp; His bride the Holy Church.</a:t>
            </a:r>
          </a:p>
        </p:txBody>
      </p:sp>
      <p:sp>
        <p:nvSpPr>
          <p:cNvPr id="5" name="Rectangle 4"/>
          <p:cNvSpPr/>
          <p:nvPr/>
        </p:nvSpPr>
        <p:spPr>
          <a:xfrm>
            <a:off x="2483768" y="2636912"/>
            <a:ext cx="3672408" cy="16561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8"/>
            <a:ext cx="8712968" cy="5472608"/>
          </a:xfrm>
        </p:spPr>
        <p:txBody>
          <a:bodyPr>
            <a:normAutofit lnSpcReduction="10000"/>
          </a:bodyPr>
          <a:lstStyle/>
          <a:p>
            <a:pPr>
              <a:buNone/>
            </a:pPr>
            <a:r>
              <a:rPr lang="en-AU" b="1" dirty="0"/>
              <a:t>If it is God’s purpose in human marriage to have offspring, then what is God’s purpose in the marriage of Christ &amp; His Church? </a:t>
            </a:r>
          </a:p>
          <a:p>
            <a:pPr>
              <a:buNone/>
            </a:pPr>
            <a:r>
              <a:rPr lang="en-AU" b="1" dirty="0"/>
              <a:t>Is the marriage of Christ &amp; His Church a figure of speech, having no meaning beyond that?</a:t>
            </a:r>
          </a:p>
          <a:p>
            <a:pPr>
              <a:buNone/>
            </a:pPr>
            <a:endParaRPr lang="en-AU" dirty="0"/>
          </a:p>
          <a:p>
            <a:pPr>
              <a:buNone/>
            </a:pPr>
            <a:r>
              <a:rPr lang="en-AU" dirty="0"/>
              <a:t>NO! The purpose of God in the marriage of Christ to His bride, the true church is to bring forth offspring.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9"/>
            <a:ext cx="8712968" cy="5472608"/>
          </a:xfrm>
        </p:spPr>
        <p:txBody>
          <a:bodyPr/>
          <a:lstStyle/>
          <a:p>
            <a:pPr>
              <a:buNone/>
            </a:pPr>
            <a:r>
              <a:rPr lang="en-AU" dirty="0"/>
              <a:t>That is together, </a:t>
            </a:r>
          </a:p>
          <a:p>
            <a:pPr>
              <a:buNone/>
            </a:pPr>
            <a:r>
              <a:rPr lang="en-AU" dirty="0"/>
              <a:t>they will bring forth a perfect,</a:t>
            </a:r>
          </a:p>
          <a:p>
            <a:pPr>
              <a:buNone/>
            </a:pPr>
            <a:r>
              <a:rPr lang="en-AU" dirty="0"/>
              <a:t>                                     sinless,</a:t>
            </a:r>
          </a:p>
          <a:p>
            <a:pPr>
              <a:buNone/>
            </a:pPr>
            <a:r>
              <a:rPr lang="en-AU" dirty="0"/>
              <a:t>                                      human-divine</a:t>
            </a:r>
          </a:p>
          <a:p>
            <a:pPr>
              <a:buNone/>
            </a:pPr>
            <a:r>
              <a:rPr lang="en-AU" dirty="0"/>
              <a:t>                             and immortal creation,</a:t>
            </a:r>
          </a:p>
          <a:p>
            <a:pPr>
              <a:buNone/>
            </a:pPr>
            <a:r>
              <a:rPr lang="en-AU" dirty="0"/>
              <a:t>which is the </a:t>
            </a:r>
            <a:r>
              <a:rPr lang="en-AU" dirty="0" err="1"/>
              <a:t>Manchild</a:t>
            </a:r>
            <a:r>
              <a:rPr lang="en-AU" dirty="0"/>
              <a:t> company of Rev 12:5. Know that the Lord Jesus Christ will reproduce ‘after His kind’. He can only produce what He Himself is.</a:t>
            </a:r>
          </a:p>
        </p:txBody>
      </p:sp>
      <p:sp>
        <p:nvSpPr>
          <p:cNvPr id="4" name="Rectangle 3"/>
          <p:cNvSpPr/>
          <p:nvPr/>
        </p:nvSpPr>
        <p:spPr>
          <a:xfrm>
            <a:off x="4427984" y="980728"/>
            <a:ext cx="3816424" cy="22322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9"/>
            <a:ext cx="8712968" cy="5472608"/>
          </a:xfrm>
        </p:spPr>
        <p:txBody>
          <a:bodyPr/>
          <a:lstStyle/>
          <a:p>
            <a:pPr>
              <a:buNone/>
            </a:pPr>
            <a:r>
              <a:rPr lang="en-AU" dirty="0"/>
              <a:t>He is the beginning of </a:t>
            </a:r>
          </a:p>
          <a:p>
            <a:pPr>
              <a:buNone/>
            </a:pPr>
            <a:r>
              <a:rPr lang="en-AU" dirty="0"/>
              <a:t> the creation of God,</a:t>
            </a:r>
          </a:p>
          <a:p>
            <a:pPr>
              <a:buNone/>
            </a:pPr>
            <a:r>
              <a:rPr lang="en-AU" dirty="0"/>
              <a:t> the new creation that God has in mind.</a:t>
            </a:r>
          </a:p>
          <a:p>
            <a:pPr>
              <a:buNone/>
            </a:pPr>
            <a:r>
              <a:rPr lang="en-AU" dirty="0"/>
              <a:t> The new creature is pure, clean,</a:t>
            </a:r>
          </a:p>
          <a:p>
            <a:pPr>
              <a:buNone/>
            </a:pPr>
            <a:r>
              <a:rPr lang="en-AU" dirty="0"/>
              <a:t>                         holy and perfect (2 </a:t>
            </a:r>
            <a:r>
              <a:rPr lang="en-AU" dirty="0" err="1"/>
              <a:t>Cor</a:t>
            </a:r>
            <a:r>
              <a:rPr lang="en-AU" dirty="0"/>
              <a:t> 5:17) as God’s original plan and intention.</a:t>
            </a:r>
          </a:p>
          <a:p>
            <a:pPr>
              <a:buNone/>
            </a:pPr>
            <a:r>
              <a:rPr lang="en-AU" dirty="0"/>
              <a:t>It will be a sinless offspring. </a:t>
            </a:r>
          </a:p>
        </p:txBody>
      </p:sp>
      <p:sp>
        <p:nvSpPr>
          <p:cNvPr id="5" name="Rectangle 4"/>
          <p:cNvSpPr/>
          <p:nvPr/>
        </p:nvSpPr>
        <p:spPr>
          <a:xfrm>
            <a:off x="323528" y="836712"/>
            <a:ext cx="8640960" cy="28803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p:cNvSpPr/>
          <p:nvPr/>
        </p:nvSpPr>
        <p:spPr>
          <a:xfrm>
            <a:off x="1979712" y="3717032"/>
            <a:ext cx="3600400" cy="5760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332656"/>
            <a:ext cx="8712968" cy="5616623"/>
          </a:xfrm>
        </p:spPr>
        <p:txBody>
          <a:bodyPr>
            <a:normAutofit lnSpcReduction="10000"/>
          </a:bodyPr>
          <a:lstStyle/>
          <a:p>
            <a:pPr>
              <a:buNone/>
            </a:pPr>
            <a:r>
              <a:rPr lang="en-AU" dirty="0"/>
              <a:t>It is this that is “the GREAT mystery” in the marriage of Christ &amp; His church (Eph 5:23-32)</a:t>
            </a:r>
          </a:p>
          <a:p>
            <a:pPr>
              <a:buNone/>
            </a:pPr>
            <a:r>
              <a:rPr lang="en-AU" dirty="0"/>
              <a:t>It is this that “the finished mystery” of God, spoken in Rev 10:7 (but in the days of the sounding of the seventh angel, when he is about to sound, the mystery of God would be finished, as He declared to His servants the prophets.) with Rev 12:5 (She bore a male Child who was to rule all nations with a rod of iron. And her Child was caught up to God and His throne.)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9"/>
            <a:ext cx="8712968" cy="5472608"/>
          </a:xfrm>
        </p:spPr>
        <p:txBody>
          <a:bodyPr/>
          <a:lstStyle/>
          <a:p>
            <a:pPr>
              <a:buNone/>
            </a:pPr>
            <a:r>
              <a:rPr lang="en-AU" dirty="0"/>
              <a:t>Rev 12:5 is the vision of the fulfilment of the </a:t>
            </a:r>
            <a:r>
              <a:rPr lang="en-AU" dirty="0" err="1"/>
              <a:t>Edenic</a:t>
            </a:r>
            <a:r>
              <a:rPr lang="en-AU" dirty="0"/>
              <a:t> covenant, it is the covenant made and given to the 1</a:t>
            </a:r>
            <a:r>
              <a:rPr lang="en-AU" baseline="30000" dirty="0"/>
              <a:t>st</a:t>
            </a:r>
            <a:r>
              <a:rPr lang="en-AU" dirty="0"/>
              <a:t> couple before sin entered, as well as the ultimate of all the seed promises in all succeeding covenants.</a:t>
            </a:r>
          </a:p>
          <a:p>
            <a:pPr>
              <a:buNone/>
            </a:pPr>
            <a:r>
              <a:rPr lang="en-AU" dirty="0"/>
              <a:t>The New Covenant brings back to the purposes of God unfulfilled in the </a:t>
            </a:r>
            <a:r>
              <a:rPr lang="en-AU" dirty="0" err="1"/>
              <a:t>Edenic</a:t>
            </a:r>
            <a:r>
              <a:rPr lang="en-AU" dirty="0"/>
              <a:t> covenant.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Conclusion:</a:t>
            </a:r>
          </a:p>
        </p:txBody>
      </p:sp>
      <p:sp>
        <p:nvSpPr>
          <p:cNvPr id="3" name="Content Placeholder 2"/>
          <p:cNvSpPr>
            <a:spLocks noGrp="1"/>
          </p:cNvSpPr>
          <p:nvPr>
            <p:ph idx="1"/>
          </p:nvPr>
        </p:nvSpPr>
        <p:spPr/>
        <p:txBody>
          <a:bodyPr/>
          <a:lstStyle/>
          <a:p>
            <a:pPr>
              <a:buNone/>
            </a:pPr>
            <a:r>
              <a:rPr lang="en-AU" dirty="0"/>
              <a:t>In 2 </a:t>
            </a:r>
            <a:r>
              <a:rPr lang="en-AU" dirty="0" err="1"/>
              <a:t>Cor</a:t>
            </a:r>
            <a:r>
              <a:rPr lang="en-AU" dirty="0"/>
              <a:t> 12:1-4, Paul “heard unspeakable things, which was not lawful to utter” when he was caught up to paradise, the 3</a:t>
            </a:r>
            <a:r>
              <a:rPr lang="en-AU" baseline="30000" dirty="0"/>
              <a:t>rd</a:t>
            </a:r>
            <a:r>
              <a:rPr lang="en-AU" dirty="0"/>
              <a:t> heaven. Of all the “mysteries” revealed to Paul, he said the marriage of Christ &amp; His Church was “the GREAT mystery”. He never said this of the other mysteries the Lord revealed to Him.</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2 Corinthians 12:1-4</a:t>
            </a:r>
          </a:p>
        </p:txBody>
      </p:sp>
      <p:sp>
        <p:nvSpPr>
          <p:cNvPr id="3" name="Content Placeholder 2"/>
          <p:cNvSpPr>
            <a:spLocks noGrp="1"/>
          </p:cNvSpPr>
          <p:nvPr>
            <p:ph idx="1"/>
          </p:nvPr>
        </p:nvSpPr>
        <p:spPr>
          <a:xfrm>
            <a:off x="251520" y="1052737"/>
            <a:ext cx="8712968" cy="5112568"/>
          </a:xfrm>
        </p:spPr>
        <p:txBody>
          <a:bodyPr>
            <a:normAutofit fontScale="85000" lnSpcReduction="10000"/>
          </a:bodyPr>
          <a:lstStyle/>
          <a:p>
            <a:pPr>
              <a:buNone/>
            </a:pPr>
            <a:r>
              <a:rPr lang="en-AU" b="1" baseline="30000" dirty="0"/>
              <a:t>1</a:t>
            </a:r>
            <a:r>
              <a:rPr lang="en-AU" b="1" dirty="0"/>
              <a:t> </a:t>
            </a:r>
            <a:r>
              <a:rPr lang="en-AU" dirty="0"/>
              <a:t>It is doubtless not profitable for me to boast. I will come to visions and revelations of the Lord: </a:t>
            </a:r>
          </a:p>
          <a:p>
            <a:pPr>
              <a:buNone/>
            </a:pPr>
            <a:r>
              <a:rPr lang="en-AU" b="1" baseline="30000" dirty="0"/>
              <a:t>2 </a:t>
            </a:r>
            <a:r>
              <a:rPr lang="en-AU" dirty="0"/>
              <a:t>I know a man in Christ who fourteen years ago—whether in the body I do not know, or whether out of the body I do not know, God knows—such a one was caught up to the third heaven.</a:t>
            </a:r>
          </a:p>
          <a:p>
            <a:pPr>
              <a:buNone/>
            </a:pPr>
            <a:r>
              <a:rPr lang="en-AU" b="1" baseline="30000" dirty="0"/>
              <a:t>3 </a:t>
            </a:r>
            <a:r>
              <a:rPr lang="en-AU" dirty="0"/>
              <a:t>And I know such a man—whether in the body or out of the body I do not know, God knows— </a:t>
            </a:r>
          </a:p>
          <a:p>
            <a:pPr>
              <a:buNone/>
            </a:pPr>
            <a:r>
              <a:rPr lang="en-AU" b="1" baseline="30000" dirty="0"/>
              <a:t>4 </a:t>
            </a:r>
            <a:r>
              <a:rPr lang="en-AU" dirty="0"/>
              <a:t>how he was caught up into Paradise and heard inexpressible words, which it is not lawful for a man to utter.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1887</TotalTime>
  <Words>2484</Words>
  <Application>Microsoft Office PowerPoint</Application>
  <PresentationFormat>On-screen Show (4:3)</PresentationFormat>
  <Paragraphs>337</Paragraphs>
  <Slides>62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62</vt:i4>
      </vt:variant>
    </vt:vector>
  </HeadingPairs>
  <TitlesOfParts>
    <vt:vector size="66" baseType="lpstr">
      <vt:lpstr>맑은 고딕</vt:lpstr>
      <vt:lpstr>Arial</vt:lpstr>
      <vt:lpstr>Century Gothic</vt:lpstr>
      <vt:lpstr>Office Theme</vt:lpstr>
      <vt:lpstr>To Avoid Deception Is Obedience To His Instructions</vt:lpstr>
      <vt:lpstr>Isaiah 55:8-11</vt:lpstr>
      <vt:lpstr>PowerPoint Presentation</vt:lpstr>
      <vt:lpstr>Genesis 1:26-28</vt:lpstr>
      <vt:lpstr>Genesis 2:19-25</vt:lpstr>
      <vt:lpstr>Genesis 2:19-25 (cont.)</vt:lpstr>
      <vt:lpstr>PowerPoint Presentation</vt:lpstr>
      <vt:lpstr>PowerPoint Presentation</vt:lpstr>
      <vt:lpstr>PowerPoint Presentation</vt:lpstr>
      <vt:lpstr>PowerPoint Presentation</vt:lpstr>
      <vt:lpstr>PowerPoint Presentation</vt:lpstr>
      <vt:lpstr>1. Genesis 1:26-28</vt:lpstr>
      <vt:lpstr>Genesis 2:19-25</vt:lpstr>
      <vt:lpstr>Genesis 2:19-25 (cont.)</vt:lpstr>
      <vt:lpstr>PowerPoint Presentation</vt:lpstr>
      <vt:lpstr>PowerPoint Presentation</vt:lpstr>
      <vt:lpstr>2 Cor 11:1-3</vt:lpstr>
      <vt:lpstr>PowerPoint Presentation</vt:lpstr>
      <vt:lpstr>PowerPoint Presentation</vt:lpstr>
      <vt:lpstr>PowerPoint Presentation</vt:lpstr>
      <vt:lpstr>PowerPoint Presentation</vt:lpstr>
      <vt:lpstr>2. Christ and His Church </vt:lpstr>
      <vt:lpstr>Ephesians 5:23-33 (cont.)</vt:lpstr>
      <vt:lpstr>Ephesians 5:23-33 (cont.)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 Edenic Covenant </vt:lpstr>
      <vt:lpstr>Genesis 2:19-25</vt:lpstr>
      <vt:lpstr>Genesis 2:19-25 (cont.)</vt:lpstr>
      <vt:lpstr>PowerPoint Presentation</vt:lpstr>
      <vt:lpstr>PowerPoint Presentation</vt:lpstr>
      <vt:lpstr>PowerPoint Presentation</vt:lpstr>
      <vt:lpstr>PowerPoint Presentation</vt:lpstr>
      <vt:lpstr>PowerPoint Presentation</vt:lpstr>
      <vt:lpstr>Psalm 8</vt:lpstr>
      <vt:lpstr>Psalm 115:16</vt:lpstr>
      <vt:lpstr>PowerPoint Presentation</vt:lpstr>
      <vt:lpstr>PowerPoint Presentation</vt:lpstr>
      <vt:lpstr>PowerPoint Presentation</vt:lpstr>
      <vt:lpstr>PowerPoint Presentation</vt:lpstr>
      <vt:lpstr>PowerPoint Presentation</vt:lpstr>
      <vt:lpstr>The question is: Has God forgotten His original covenant or cast away His plan?</vt:lpstr>
      <vt:lpstr>PowerPoint Presentation</vt:lpstr>
      <vt:lpstr>The New Covenant </vt:lpstr>
      <vt:lpstr>Hebrews 8:6-12</vt:lpstr>
      <vt:lpstr>Hebrews 8:6-12 (cont.)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lpstr>2 Corinthians 12:1-4</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153</cp:revision>
  <dcterms:created xsi:type="dcterms:W3CDTF">2014-04-01T16:35:38Z</dcterms:created>
  <dcterms:modified xsi:type="dcterms:W3CDTF">2016-12-11T00:20:13Z</dcterms:modified>
</cp:coreProperties>
</file>